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87" r:id="rId3"/>
    <p:sldId id="261" r:id="rId4"/>
    <p:sldId id="284" r:id="rId5"/>
    <p:sldId id="257" r:id="rId6"/>
    <p:sldId id="259" r:id="rId7"/>
    <p:sldId id="286" r:id="rId8"/>
    <p:sldId id="288" r:id="rId9"/>
    <p:sldId id="285" r:id="rId10"/>
    <p:sldId id="289" r:id="rId11"/>
    <p:sldId id="290" r:id="rId12"/>
    <p:sldId id="264" r:id="rId13"/>
    <p:sldId id="291" r:id="rId14"/>
    <p:sldId id="298" r:id="rId15"/>
    <p:sldId id="295" r:id="rId16"/>
    <p:sldId id="292" r:id="rId17"/>
    <p:sldId id="293" r:id="rId18"/>
    <p:sldId id="294" r:id="rId19"/>
    <p:sldId id="296" r:id="rId20"/>
    <p:sldId id="297" r:id="rId21"/>
    <p:sldId id="299" r:id="rId22"/>
    <p:sldId id="300" r:id="rId23"/>
    <p:sldId id="281" r:id="rId24"/>
    <p:sldId id="303" r:id="rId25"/>
    <p:sldId id="304" r:id="rId26"/>
    <p:sldId id="301" r:id="rId27"/>
    <p:sldId id="305" r:id="rId28"/>
    <p:sldId id="306" r:id="rId29"/>
    <p:sldId id="312" r:id="rId30"/>
    <p:sldId id="308" r:id="rId31"/>
    <p:sldId id="309" r:id="rId32"/>
    <p:sldId id="310" r:id="rId33"/>
    <p:sldId id="311" r:id="rId34"/>
  </p:sldIdLst>
  <p:sldSz cx="9144000" cy="5143500" type="screen16x9"/>
  <p:notesSz cx="6858000" cy="9144000"/>
  <p:embeddedFontLst>
    <p:embeddedFont>
      <p:font typeface="Montserrat" pitchFamily="2" charset="77"/>
      <p:regular r:id="rId36"/>
      <p:bold r:id="rId37"/>
      <p:italic r:id="rId38"/>
      <p:boldItalic r:id="rId39"/>
    </p:embeddedFont>
    <p:embeddedFont>
      <p:font typeface="Muli" pitchFamily="2" charset="77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8B24"/>
    <a:srgbClr val="4380AF"/>
    <a:srgbClr val="FF8C00"/>
    <a:srgbClr val="FF9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13DB70-4D7F-412F-9AAC-A0D0E8B8796F}">
  <a:tblStyle styleId="{B213DB70-4D7F-412F-9AAC-A0D0E8B8796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812"/>
    <p:restoredTop sz="94660"/>
  </p:normalViewPr>
  <p:slideViewPr>
    <p:cSldViewPr snapToGrid="0" snapToObjects="1">
      <p:cViewPr varScale="1">
        <p:scale>
          <a:sx n="52" d="100"/>
          <a:sy n="52" d="100"/>
        </p:scale>
        <p:origin x="176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6363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88837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709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550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7207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789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069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8281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9712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62896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39870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18302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5360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31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84286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1354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0892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211215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24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97079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7117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2981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2919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70694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0581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9099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6906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bin templat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269738" y="253581"/>
            <a:ext cx="4305890" cy="4636339"/>
            <a:chOff x="4707786" y="372793"/>
            <a:chExt cx="5700900" cy="6138407"/>
          </a:xfrm>
        </p:grpSpPr>
        <p:sp>
          <p:nvSpPr>
            <p:cNvPr id="11" name="Google Shape;11;p2"/>
            <p:cNvSpPr/>
            <p:nvPr/>
          </p:nvSpPr>
          <p:spPr>
            <a:xfrm rot="10800000">
              <a:off x="4707786" y="372793"/>
              <a:ext cx="5700900" cy="6138300"/>
            </a:xfrm>
            <a:prstGeom prst="snip1Rect">
              <a:avLst>
                <a:gd name="adj" fmla="val 14584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685800" y="702806"/>
            <a:ext cx="35478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269767" y="2573194"/>
            <a:ext cx="8613597" cy="2316726"/>
            <a:chOff x="4707825" y="3443908"/>
            <a:chExt cx="11404207" cy="3067292"/>
          </a:xfrm>
        </p:grpSpPr>
        <p:sp>
          <p:nvSpPr>
            <p:cNvPr id="17" name="Google Shape;17;p3"/>
            <p:cNvSpPr/>
            <p:nvPr/>
          </p:nvSpPr>
          <p:spPr>
            <a:xfrm rot="10800000">
              <a:off x="4707832" y="3443908"/>
              <a:ext cx="11404200" cy="3067200"/>
            </a:xfrm>
            <a:prstGeom prst="snip1Rect">
              <a:avLst>
                <a:gd name="adj" fmla="val 27420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2881075"/>
            <a:ext cx="7908000" cy="65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4000"/>
              <a:buNone/>
              <a:defRPr sz="4000">
                <a:solidFill>
                  <a:srgbClr val="11111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685800" y="3547231"/>
            <a:ext cx="7908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B9FA4"/>
              </a:buClr>
              <a:buSzPts val="2200"/>
              <a:buFont typeface="Montserrat"/>
              <a:buNone/>
              <a:defRPr sz="2200">
                <a:solidFill>
                  <a:srgbClr val="6B9FA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269756" y="878980"/>
            <a:ext cx="8628094" cy="4010939"/>
            <a:chOff x="4707810" y="1200808"/>
            <a:chExt cx="11423400" cy="5310392"/>
          </a:xfrm>
        </p:grpSpPr>
        <p:sp>
          <p:nvSpPr>
            <p:cNvPr id="46" name="Google Shape;46;p7"/>
            <p:cNvSpPr/>
            <p:nvPr/>
          </p:nvSpPr>
          <p:spPr>
            <a:xfrm rot="10800000">
              <a:off x="4707810" y="1200808"/>
              <a:ext cx="11423400" cy="5310300"/>
            </a:xfrm>
            <a:prstGeom prst="snip1Rect">
              <a:avLst>
                <a:gd name="adj" fmla="val 15837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557475" y="1157300"/>
            <a:ext cx="8043600" cy="3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▪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❏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269756" y="878980"/>
            <a:ext cx="8628094" cy="4010939"/>
            <a:chOff x="4707810" y="1200808"/>
            <a:chExt cx="11423400" cy="5310392"/>
          </a:xfrm>
        </p:grpSpPr>
        <p:sp>
          <p:nvSpPr>
            <p:cNvPr id="54" name="Google Shape;54;p8"/>
            <p:cNvSpPr/>
            <p:nvPr/>
          </p:nvSpPr>
          <p:spPr>
            <a:xfrm rot="10800000">
              <a:off x="4707810" y="1200808"/>
              <a:ext cx="11423400" cy="5310300"/>
            </a:xfrm>
            <a:prstGeom prst="snip1Rect">
              <a:avLst>
                <a:gd name="adj" fmla="val 15837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508725" y="1132475"/>
            <a:ext cx="3944400" cy="3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2"/>
          </p:nvPr>
        </p:nvSpPr>
        <p:spPr>
          <a:xfrm>
            <a:off x="4690766" y="1132475"/>
            <a:ext cx="3944400" cy="34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▪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❏"/>
              <a:defRPr sz="2000"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9"/>
          <p:cNvGrpSpPr/>
          <p:nvPr/>
        </p:nvGrpSpPr>
        <p:grpSpPr>
          <a:xfrm>
            <a:off x="269756" y="878980"/>
            <a:ext cx="8628094" cy="4010939"/>
            <a:chOff x="4707810" y="1200808"/>
            <a:chExt cx="11423400" cy="5310392"/>
          </a:xfrm>
        </p:grpSpPr>
        <p:sp>
          <p:nvSpPr>
            <p:cNvPr id="63" name="Google Shape;63;p9"/>
            <p:cNvSpPr/>
            <p:nvPr/>
          </p:nvSpPr>
          <p:spPr>
            <a:xfrm rot="10800000">
              <a:off x="4707810" y="1200808"/>
              <a:ext cx="11423400" cy="5310300"/>
            </a:xfrm>
            <a:prstGeom prst="snip1Rect">
              <a:avLst>
                <a:gd name="adj" fmla="val 15837"/>
              </a:avLst>
            </a:prstGeom>
            <a:gradFill>
              <a:gsLst>
                <a:gs pos="0">
                  <a:srgbClr val="FFFFFF"/>
                </a:gs>
                <a:gs pos="100000">
                  <a:srgbClr val="F3F3F3"/>
                </a:gs>
              </a:gsLst>
              <a:lin ang="16200038" scaled="0"/>
            </a:gradFill>
            <a:ln>
              <a:noFill/>
            </a:ln>
            <a:effectLst>
              <a:outerShdw blurRad="42863" dist="9525" dir="5400000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9"/>
            <p:cNvSpPr/>
            <p:nvPr/>
          </p:nvSpPr>
          <p:spPr>
            <a:xfrm rot="10800000">
              <a:off x="4707825" y="5666400"/>
              <a:ext cx="844800" cy="844800"/>
            </a:xfrm>
            <a:prstGeom prst="rtTriangle">
              <a:avLst/>
            </a:prstGeom>
            <a:solidFill>
              <a:srgbClr val="FFFFFF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10800000" flipH="1">
              <a:off x="5552625" y="5663700"/>
              <a:ext cx="315600" cy="847500"/>
            </a:xfrm>
            <a:prstGeom prst="rtTriangle">
              <a:avLst/>
            </a:prstGeom>
            <a:gradFill>
              <a:gsLst>
                <a:gs pos="0">
                  <a:srgbClr val="000000">
                    <a:alpha val="16862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1"/>
          </p:nvPr>
        </p:nvSpPr>
        <p:spPr>
          <a:xfrm>
            <a:off x="508725" y="1089050"/>
            <a:ext cx="25986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3240575" y="1089050"/>
            <a:ext cx="25986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3"/>
          </p:nvPr>
        </p:nvSpPr>
        <p:spPr>
          <a:xfrm>
            <a:off x="5972425" y="1089050"/>
            <a:ext cx="2598600" cy="338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❏"/>
              <a:defRPr sz="18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>
  <p:cSld name="BLANK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4339800" y="4836607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37325" y="1157306"/>
            <a:ext cx="7642800" cy="36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Muli"/>
              <a:buChar char="▪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uli"/>
              <a:buChar char="❏"/>
              <a:defRPr sz="24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37325" y="4262913"/>
            <a:ext cx="4644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algn="ctr">
              <a:buNone/>
              <a:defRPr sz="1200">
                <a:solidFill>
                  <a:srgbClr val="6B9FA4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5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eralbalik/Capstone-Project-1" TargetMode="External"/><Relationship Id="rId4" Type="http://schemas.openxmlformats.org/officeDocument/2006/relationships/hyperlink" Target="http://www.linkedin.com/in/meralbali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de.ca.gov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reatschools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6C1DA3-E70C-3144-BC22-864753446C2B}"/>
              </a:ext>
            </a:extLst>
          </p:cNvPr>
          <p:cNvSpPr/>
          <p:nvPr/>
        </p:nvSpPr>
        <p:spPr>
          <a:xfrm>
            <a:off x="655404" y="1109811"/>
            <a:ext cx="3565180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b="1" dirty="0"/>
              <a:t> </a:t>
            </a:r>
            <a:r>
              <a:rPr lang="en-US" sz="2800" b="1" dirty="0">
                <a:latin typeface="Arial" panose="020B0604020202020204" pitchFamily="34" charset="0"/>
              </a:rPr>
              <a:t>Factors Influencing ACT Scores</a:t>
            </a:r>
          </a:p>
          <a:p>
            <a:pPr algn="ctr">
              <a:spcAft>
                <a:spcPts val="1200"/>
              </a:spcAft>
            </a:pPr>
            <a:endParaRPr lang="en-US" sz="2800" dirty="0"/>
          </a:p>
          <a:p>
            <a:pPr algn="r"/>
            <a:endParaRPr lang="en-US" dirty="0"/>
          </a:p>
          <a:p>
            <a:pPr algn="r"/>
            <a:r>
              <a:rPr lang="en-US" dirty="0">
                <a:latin typeface="Arial" panose="020B0604020202020204" pitchFamily="34" charset="0"/>
              </a:rPr>
              <a:t>Meral Balik</a:t>
            </a:r>
            <a:endParaRPr lang="en-US" dirty="0"/>
          </a:p>
          <a:p>
            <a:pPr algn="r"/>
            <a:r>
              <a:rPr lang="en-US" dirty="0">
                <a:latin typeface="Arial" panose="020B0604020202020204" pitchFamily="34" charset="0"/>
              </a:rPr>
              <a:t>January 30, 2020</a:t>
            </a:r>
            <a:endParaRPr lang="en-US" dirty="0"/>
          </a:p>
          <a:p>
            <a:pPr algn="r"/>
            <a:endParaRPr lang="en-US" dirty="0"/>
          </a:p>
          <a:p>
            <a:pPr algn="r"/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A31960-2BA1-4842-80AC-611FCC5DE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3127" b="26648"/>
          <a:stretch/>
        </p:blipFill>
        <p:spPr>
          <a:xfrm>
            <a:off x="2585911" y="3594843"/>
            <a:ext cx="1747520" cy="43884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85424" y="358388"/>
            <a:ext cx="8858575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000" dirty="0"/>
              <a:t>Which counties have the highest and lowest performing schools?</a:t>
            </a:r>
            <a:endParaRPr sz="2000"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E0703EE-FD09-604B-A811-1DEA2655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346" y="1184223"/>
            <a:ext cx="3937000" cy="3078690"/>
          </a:xfrm>
          <a:prstGeom prst="rect">
            <a:avLst/>
          </a:prstGeom>
          <a:noFill/>
          <a:ln w="63500">
            <a:gradFill>
              <a:gsLst>
                <a:gs pos="0">
                  <a:schemeClr val="accent2">
                    <a:lumMod val="20000"/>
                    <a:lumOff val="80000"/>
                  </a:schemeClr>
                </a:gs>
                <a:gs pos="49000">
                  <a:schemeClr val="accent1">
                    <a:lumMod val="45000"/>
                    <a:lumOff val="55000"/>
                  </a:schemeClr>
                </a:gs>
                <a:gs pos="72000">
                  <a:schemeClr val="accent1">
                    <a:lumMod val="45000"/>
                    <a:lumOff val="55000"/>
                  </a:schemeClr>
                </a:gs>
                <a:gs pos="97000">
                  <a:schemeClr val="accent1"/>
                </a:gs>
              </a:gsLst>
              <a:lin ang="5400000" scaled="1"/>
            </a:gra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7D8C8A-3610-F343-98E5-93508D7689A2}"/>
              </a:ext>
            </a:extLst>
          </p:cNvPr>
          <p:cNvSpPr/>
          <p:nvPr/>
        </p:nvSpPr>
        <p:spPr>
          <a:xfrm>
            <a:off x="1105858" y="1184223"/>
            <a:ext cx="327375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1111"/>
                </a:solidFill>
                <a:latin typeface="Muli"/>
              </a:rPr>
              <a:t>The highest performing schools were in the following counties: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Santa Cruz,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Alameda,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Contra Costa,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Marin,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Sacramento,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San Francisco,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San Diego,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Orange,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San Mateo,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Santa Clara,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Los Angeles, 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Muli"/>
              </a:rPr>
              <a:t>Nevada.</a:t>
            </a:r>
          </a:p>
        </p:txBody>
      </p:sp>
    </p:spTree>
    <p:extLst>
      <p:ext uri="{BB962C8B-B14F-4D97-AF65-F5344CB8AC3E}">
        <p14:creationId xmlns:p14="http://schemas.microsoft.com/office/powerpoint/2010/main" val="3579900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85424" y="358388"/>
            <a:ext cx="8858575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000" dirty="0"/>
              <a:t>Which counties have the highest and lowest performing schools?</a:t>
            </a:r>
            <a:endParaRPr sz="2000"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23914E5-FE37-4F4C-B2CE-FF935364D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1184223"/>
            <a:ext cx="3942414" cy="3078690"/>
          </a:xfrm>
          <a:prstGeom prst="rect">
            <a:avLst/>
          </a:prstGeom>
          <a:noFill/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71000">
                  <a:schemeClr val="accent1">
                    <a:lumMod val="45000"/>
                    <a:lumOff val="55000"/>
                  </a:schemeClr>
                </a:gs>
                <a:gs pos="97000">
                  <a:schemeClr val="accent1"/>
                </a:gs>
              </a:gsLst>
              <a:lin ang="5400000" scaled="1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9D6B67-7571-B84F-B366-59BE02405191}"/>
              </a:ext>
            </a:extLst>
          </p:cNvPr>
          <p:cNvSpPr/>
          <p:nvPr/>
        </p:nvSpPr>
        <p:spPr>
          <a:xfrm>
            <a:off x="1141715" y="1081183"/>
            <a:ext cx="290196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111111"/>
                </a:solidFill>
                <a:latin typeface="Muli"/>
              </a:rPr>
              <a:t>The lowest performing schools were in the following counties: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San Joaquin,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Santa Clara,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Kings,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Alameda,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Contra Costa,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Tulare,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Riverside,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Fresno,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Sacramento,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San Francisco,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San Diego,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San Bernardino, </a:t>
            </a:r>
          </a:p>
          <a:p>
            <a:pPr algn="ctr"/>
            <a:r>
              <a:rPr lang="en-US" dirty="0">
                <a:solidFill>
                  <a:srgbClr val="111111"/>
                </a:solidFill>
                <a:latin typeface="Muli"/>
              </a:rPr>
              <a:t>Los Angeles.</a:t>
            </a:r>
          </a:p>
        </p:txBody>
      </p:sp>
    </p:spTree>
    <p:extLst>
      <p:ext uri="{BB962C8B-B14F-4D97-AF65-F5344CB8AC3E}">
        <p14:creationId xmlns:p14="http://schemas.microsoft.com/office/powerpoint/2010/main" val="4035027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000" dirty="0"/>
              <a:t>Is there an increase of the success level of schools with time?</a:t>
            </a:r>
            <a:endParaRPr sz="20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AAE8A10-0F5E-DC49-A448-7DEB801CA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325" y="1214449"/>
            <a:ext cx="5544434" cy="3048464"/>
          </a:xfrm>
          <a:prstGeom prst="rect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9339FEC-6258-C041-97F7-C6EBEBDFD324}"/>
              </a:ext>
            </a:extLst>
          </p:cNvPr>
          <p:cNvSpPr txBox="1"/>
          <p:nvPr/>
        </p:nvSpPr>
        <p:spPr>
          <a:xfrm>
            <a:off x="6674191" y="1615296"/>
            <a:ext cx="194131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11111"/>
                </a:solidFill>
                <a:latin typeface="Muli"/>
              </a:rPr>
              <a:t>While average </a:t>
            </a:r>
            <a:r>
              <a:rPr lang="en-US" dirty="0">
                <a:solidFill>
                  <a:srgbClr val="FF9600"/>
                </a:solidFill>
                <a:latin typeface="Muli"/>
              </a:rPr>
              <a:t>Reading</a:t>
            </a:r>
            <a:r>
              <a:rPr lang="en-US" dirty="0">
                <a:solidFill>
                  <a:srgbClr val="111111"/>
                </a:solidFill>
                <a:latin typeface="Muli"/>
              </a:rPr>
              <a:t>, </a:t>
            </a:r>
            <a:r>
              <a:rPr lang="en-US" dirty="0">
                <a:solidFill>
                  <a:srgbClr val="0070C0"/>
                </a:solidFill>
                <a:latin typeface="Muli"/>
              </a:rPr>
              <a:t>English</a:t>
            </a:r>
            <a:r>
              <a:rPr lang="en-US" dirty="0">
                <a:solidFill>
                  <a:srgbClr val="111111"/>
                </a:solidFill>
                <a:latin typeface="Muli"/>
              </a:rPr>
              <a:t> and </a:t>
            </a:r>
            <a:r>
              <a:rPr lang="en-US" dirty="0">
                <a:solidFill>
                  <a:srgbClr val="C00000"/>
                </a:solidFill>
                <a:latin typeface="Muli"/>
              </a:rPr>
              <a:t>Science</a:t>
            </a:r>
            <a:r>
              <a:rPr lang="en-US" dirty="0">
                <a:solidFill>
                  <a:srgbClr val="111111"/>
                </a:solidFill>
                <a:latin typeface="Muli"/>
              </a:rPr>
              <a:t> scores are increasing in five years, average </a:t>
            </a:r>
            <a:r>
              <a:rPr lang="en-US" dirty="0">
                <a:solidFill>
                  <a:srgbClr val="00B050"/>
                </a:solidFill>
                <a:latin typeface="Muli"/>
              </a:rPr>
              <a:t>Math</a:t>
            </a:r>
            <a:r>
              <a:rPr lang="en-US" dirty="0">
                <a:solidFill>
                  <a:srgbClr val="111111"/>
                </a:solidFill>
                <a:latin typeface="Muli"/>
              </a:rPr>
              <a:t> scores are decreasing. On the other hand, overall scores are also increasing.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E9917F-1E57-734E-B6F7-62B256B0E87D}"/>
              </a:ext>
            </a:extLst>
          </p:cNvPr>
          <p:cNvSpPr txBox="1"/>
          <p:nvPr/>
        </p:nvSpPr>
        <p:spPr>
          <a:xfrm>
            <a:off x="2235200" y="1045172"/>
            <a:ext cx="3087705" cy="3385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marL="76200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sz="1600" b="1" dirty="0">
                <a:solidFill>
                  <a:schemeClr val="tx1"/>
                </a:solidFill>
                <a:latin typeface="Muli"/>
                <a:sym typeface="Muli"/>
              </a:rPr>
              <a:t>Average Scores in Five Years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4" y="358388"/>
            <a:ext cx="8858575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fontAlgn="base"/>
            <a:r>
              <a:rPr lang="en-US" dirty="0"/>
              <a:t>What kind of factors influence success levels? </a:t>
            </a:r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F7D567-3142-B446-BE1C-CBA68EB4A235}"/>
              </a:ext>
            </a:extLst>
          </p:cNvPr>
          <p:cNvSpPr/>
          <p:nvPr/>
        </p:nvSpPr>
        <p:spPr>
          <a:xfrm>
            <a:off x="973125" y="1794614"/>
            <a:ext cx="4572000" cy="155427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lvl="1" indent="-381000" fontAlgn="base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sz="2000" dirty="0">
                <a:solidFill>
                  <a:schemeClr val="dk1"/>
                </a:solidFill>
                <a:latin typeface="Muli"/>
              </a:rPr>
              <a:t>Ethnicity</a:t>
            </a:r>
          </a:p>
          <a:p>
            <a:pPr marL="457200" lvl="1" indent="-381000" fontAlgn="base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sz="2000" dirty="0">
                <a:solidFill>
                  <a:schemeClr val="dk1"/>
                </a:solidFill>
                <a:latin typeface="Muli"/>
              </a:rPr>
              <a:t>Number of low-income students</a:t>
            </a:r>
          </a:p>
          <a:p>
            <a:pPr marL="457200" lvl="1" indent="-381000" fontAlgn="base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sz="2000" dirty="0">
                <a:solidFill>
                  <a:schemeClr val="dk1"/>
                </a:solidFill>
                <a:latin typeface="Muli"/>
              </a:rPr>
              <a:t>New teacher ratios</a:t>
            </a:r>
          </a:p>
          <a:p>
            <a:pPr marL="457200" lvl="1" indent="-381000" fontAlgn="base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sz="2000" dirty="0">
                <a:solidFill>
                  <a:schemeClr val="dk1"/>
                </a:solidFill>
                <a:latin typeface="Muli"/>
              </a:rPr>
              <a:t>Population of the schools</a:t>
            </a:r>
          </a:p>
        </p:txBody>
      </p:sp>
    </p:spTree>
    <p:extLst>
      <p:ext uri="{BB962C8B-B14F-4D97-AF65-F5344CB8AC3E}">
        <p14:creationId xmlns:p14="http://schemas.microsoft.com/office/powerpoint/2010/main" val="423884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% of Asian Students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 descr="A picture containing photo, white, large, kitchen&#10;&#10;Description automatically generated">
            <a:extLst>
              <a:ext uri="{FF2B5EF4-FFF2-40B4-BE49-F238E27FC236}">
                <a16:creationId xmlns:a16="http://schemas.microsoft.com/office/drawing/2014/main" id="{5C6D6545-390C-5949-BA8C-6BE59E4AC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6" y="1051775"/>
            <a:ext cx="7713500" cy="366595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6A0240C-7A25-E947-B89F-C978D30E3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52128" cy="51480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013BA66-C975-094B-91D8-32CD1035A0FC}"/>
              </a:ext>
            </a:extLst>
          </p:cNvPr>
          <p:cNvSpPr txBox="1"/>
          <p:nvPr/>
        </p:nvSpPr>
        <p:spPr>
          <a:xfrm rot="16200000">
            <a:off x="58596" y="186212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Number of schools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372AFB-0BB6-5543-AE80-5F908368CE01}"/>
              </a:ext>
            </a:extLst>
          </p:cNvPr>
          <p:cNvSpPr txBox="1"/>
          <p:nvPr/>
        </p:nvSpPr>
        <p:spPr>
          <a:xfrm>
            <a:off x="3392616" y="4477335"/>
            <a:ext cx="218681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students</a:t>
            </a:r>
          </a:p>
        </p:txBody>
      </p:sp>
    </p:spTree>
    <p:extLst>
      <p:ext uri="{BB962C8B-B14F-4D97-AF65-F5344CB8AC3E}">
        <p14:creationId xmlns:p14="http://schemas.microsoft.com/office/powerpoint/2010/main" val="3365390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% of Black, Non-Hispanic Students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68C4E4F-229A-4546-AE3B-F688AC419F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5" y="1051775"/>
            <a:ext cx="7726947" cy="37333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D69E7C-661D-6049-8372-A5F4A9EFB1AA}"/>
              </a:ext>
            </a:extLst>
          </p:cNvPr>
          <p:cNvSpPr txBox="1"/>
          <p:nvPr/>
        </p:nvSpPr>
        <p:spPr>
          <a:xfrm rot="16200000">
            <a:off x="58596" y="186212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Number of schools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FCE1C3-409F-EC42-B5EA-2CCE01397448}"/>
              </a:ext>
            </a:extLst>
          </p:cNvPr>
          <p:cNvSpPr txBox="1"/>
          <p:nvPr/>
        </p:nvSpPr>
        <p:spPr>
          <a:xfrm>
            <a:off x="3392616" y="4477335"/>
            <a:ext cx="218681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students</a:t>
            </a:r>
          </a:p>
        </p:txBody>
      </p:sp>
    </p:spTree>
    <p:extLst>
      <p:ext uri="{BB962C8B-B14F-4D97-AF65-F5344CB8AC3E}">
        <p14:creationId xmlns:p14="http://schemas.microsoft.com/office/powerpoint/2010/main" val="3254984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% of Hispanic Students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612B4B7-6D60-6B49-900D-E669175A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5" y="1043896"/>
            <a:ext cx="7713500" cy="3728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429FAF-E008-F545-B130-1BC88540B2F5}"/>
              </a:ext>
            </a:extLst>
          </p:cNvPr>
          <p:cNvSpPr txBox="1"/>
          <p:nvPr/>
        </p:nvSpPr>
        <p:spPr>
          <a:xfrm rot="16200000">
            <a:off x="58596" y="186212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Number of schools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AEA958-F7A9-1449-976B-B8887AA4C0AA}"/>
              </a:ext>
            </a:extLst>
          </p:cNvPr>
          <p:cNvSpPr txBox="1"/>
          <p:nvPr/>
        </p:nvSpPr>
        <p:spPr>
          <a:xfrm>
            <a:off x="3392616" y="4477335"/>
            <a:ext cx="218681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students</a:t>
            </a:r>
          </a:p>
        </p:txBody>
      </p:sp>
    </p:spTree>
    <p:extLst>
      <p:ext uri="{BB962C8B-B14F-4D97-AF65-F5344CB8AC3E}">
        <p14:creationId xmlns:p14="http://schemas.microsoft.com/office/powerpoint/2010/main" val="9159894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% of White, Non-Hispanic Students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24A8D4-4384-6B44-ADD2-E812C49A3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6" y="1033768"/>
            <a:ext cx="7713500" cy="37513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B1F1D8-0651-C84D-9A83-BF5BBEAA1E6E}"/>
              </a:ext>
            </a:extLst>
          </p:cNvPr>
          <p:cNvSpPr txBox="1"/>
          <p:nvPr/>
        </p:nvSpPr>
        <p:spPr>
          <a:xfrm rot="16200000">
            <a:off x="58596" y="186212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Number of schools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5E0C13-95E5-AF46-A382-33205F9F3FF5}"/>
              </a:ext>
            </a:extLst>
          </p:cNvPr>
          <p:cNvSpPr txBox="1"/>
          <p:nvPr/>
        </p:nvSpPr>
        <p:spPr>
          <a:xfrm>
            <a:off x="3392616" y="4477335"/>
            <a:ext cx="218681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students</a:t>
            </a:r>
          </a:p>
        </p:txBody>
      </p:sp>
    </p:spTree>
    <p:extLst>
      <p:ext uri="{BB962C8B-B14F-4D97-AF65-F5344CB8AC3E}">
        <p14:creationId xmlns:p14="http://schemas.microsoft.com/office/powerpoint/2010/main" val="43331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% of Multiracial Students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Picture 2" descr="A picture containing text, map, kitchen, white&#10;&#10;Description automatically generated">
            <a:extLst>
              <a:ext uri="{FF2B5EF4-FFF2-40B4-BE49-F238E27FC236}">
                <a16:creationId xmlns:a16="http://schemas.microsoft.com/office/drawing/2014/main" id="{8E50EFC2-3E03-3945-A8EF-C8AB9DDA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5" y="1038332"/>
            <a:ext cx="7713500" cy="3729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0DE05A-F231-424D-B681-4FD4BB2D278E}"/>
              </a:ext>
            </a:extLst>
          </p:cNvPr>
          <p:cNvSpPr txBox="1"/>
          <p:nvPr/>
        </p:nvSpPr>
        <p:spPr>
          <a:xfrm rot="16200000">
            <a:off x="58596" y="186212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Number of schools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C3BA0E-4918-804C-81C7-F819BF20C983}"/>
              </a:ext>
            </a:extLst>
          </p:cNvPr>
          <p:cNvSpPr txBox="1"/>
          <p:nvPr/>
        </p:nvSpPr>
        <p:spPr>
          <a:xfrm>
            <a:off x="3392616" y="4477335"/>
            <a:ext cx="218681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students</a:t>
            </a:r>
          </a:p>
        </p:txBody>
      </p:sp>
    </p:spTree>
    <p:extLst>
      <p:ext uri="{BB962C8B-B14F-4D97-AF65-F5344CB8AC3E}">
        <p14:creationId xmlns:p14="http://schemas.microsoft.com/office/powerpoint/2010/main" val="9448385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% of Native American or Native Alaskan Students</a:t>
            </a:r>
            <a:endParaRPr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AC0782-CF4C-B744-82AA-8B21BD77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5" y="1013266"/>
            <a:ext cx="7713500" cy="37293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53DCF5-20ED-B749-9E83-79832F5B4589}"/>
              </a:ext>
            </a:extLst>
          </p:cNvPr>
          <p:cNvSpPr txBox="1"/>
          <p:nvPr/>
        </p:nvSpPr>
        <p:spPr>
          <a:xfrm rot="16200000">
            <a:off x="58596" y="186212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Number of schools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9ABB9-E1A0-2A46-9491-E69956F4931D}"/>
              </a:ext>
            </a:extLst>
          </p:cNvPr>
          <p:cNvSpPr txBox="1"/>
          <p:nvPr/>
        </p:nvSpPr>
        <p:spPr>
          <a:xfrm>
            <a:off x="3392616" y="4477335"/>
            <a:ext cx="218681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students</a:t>
            </a:r>
          </a:p>
        </p:txBody>
      </p:sp>
    </p:spTree>
    <p:extLst>
      <p:ext uri="{BB962C8B-B14F-4D97-AF65-F5344CB8AC3E}">
        <p14:creationId xmlns:p14="http://schemas.microsoft.com/office/powerpoint/2010/main" val="4149603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Contents</a:t>
            </a:r>
            <a:endParaRPr sz="28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557475" y="1157300"/>
            <a:ext cx="8043600" cy="33334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Problem Statement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Data Wrangling</a:t>
            </a:r>
          </a:p>
          <a:p>
            <a:r>
              <a:rPr lang="en-US" dirty="0"/>
              <a:t>Exploratory and Statistical Data Analysis</a:t>
            </a:r>
          </a:p>
          <a:p>
            <a:r>
              <a:rPr lang="en-US" dirty="0"/>
              <a:t>Machine Learning Analysis</a:t>
            </a:r>
          </a:p>
          <a:p>
            <a:pPr lvl="1"/>
            <a:r>
              <a:rPr lang="en-US" dirty="0"/>
              <a:t>Unsupervised Learning</a:t>
            </a:r>
          </a:p>
          <a:p>
            <a:pPr lvl="1"/>
            <a:r>
              <a:rPr lang="en-US" dirty="0"/>
              <a:t>Supervised Learning</a:t>
            </a:r>
          </a:p>
          <a:p>
            <a:pPr marL="76200" lvl="0" indent="0">
              <a:buNone/>
            </a:pPr>
            <a:endParaRPr lang="en-US" dirty="0"/>
          </a:p>
          <a:p>
            <a:pPr marL="76200" lvl="0" indent="0">
              <a:buNone/>
            </a:pPr>
            <a:endParaRPr lang="en-US" dirty="0"/>
          </a:p>
          <a:p>
            <a:pPr marL="76200" lvl="0" indent="0">
              <a:buNone/>
            </a:pPr>
            <a:endParaRPr lang="en-US" dirty="0"/>
          </a:p>
          <a:p>
            <a:pPr marL="76200" lvl="0" indent="0">
              <a:buNone/>
            </a:pPr>
            <a:endParaRPr dirty="0"/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1186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% of Native Hawaiian or Pacific Islander Students</a:t>
            </a:r>
            <a:endParaRPr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DD3E5D-F637-4944-87D8-FD94D6ECB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125" y="1084555"/>
            <a:ext cx="7746860" cy="3700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AC612F-D9BC-2249-B119-ACC4734D7678}"/>
              </a:ext>
            </a:extLst>
          </p:cNvPr>
          <p:cNvSpPr txBox="1"/>
          <p:nvPr/>
        </p:nvSpPr>
        <p:spPr>
          <a:xfrm rot="16200000">
            <a:off x="58596" y="186212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Number of schools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43043-948B-A643-BE52-16DE485C8D71}"/>
              </a:ext>
            </a:extLst>
          </p:cNvPr>
          <p:cNvSpPr txBox="1"/>
          <p:nvPr/>
        </p:nvSpPr>
        <p:spPr>
          <a:xfrm>
            <a:off x="3478591" y="4569813"/>
            <a:ext cx="26801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students</a:t>
            </a:r>
          </a:p>
        </p:txBody>
      </p:sp>
    </p:spTree>
    <p:extLst>
      <p:ext uri="{BB962C8B-B14F-4D97-AF65-F5344CB8AC3E}">
        <p14:creationId xmlns:p14="http://schemas.microsoft.com/office/powerpoint/2010/main" val="14452343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AB864C9-CC20-4F40-B8EF-D50AE551E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913" y="1071108"/>
            <a:ext cx="7746860" cy="3806482"/>
          </a:xfrm>
          <a:prstGeom prst="rect">
            <a:avLst/>
          </a:prstGeom>
        </p:spPr>
      </p:pic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% of Low-Income Students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C612F-D9BC-2249-B119-ACC4734D7678}"/>
              </a:ext>
            </a:extLst>
          </p:cNvPr>
          <p:cNvSpPr txBox="1"/>
          <p:nvPr/>
        </p:nvSpPr>
        <p:spPr>
          <a:xfrm rot="16200000">
            <a:off x="223561" y="1903903"/>
            <a:ext cx="18069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Number of schools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943043-948B-A643-BE52-16DE485C8D71}"/>
              </a:ext>
            </a:extLst>
          </p:cNvPr>
          <p:cNvSpPr txBox="1"/>
          <p:nvPr/>
        </p:nvSpPr>
        <p:spPr>
          <a:xfrm>
            <a:off x="3478591" y="4569813"/>
            <a:ext cx="268016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76200" lvl="1" fontAlgn="base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students</a:t>
            </a:r>
          </a:p>
        </p:txBody>
      </p:sp>
    </p:spTree>
    <p:extLst>
      <p:ext uri="{BB962C8B-B14F-4D97-AF65-F5344CB8AC3E}">
        <p14:creationId xmlns:p14="http://schemas.microsoft.com/office/powerpoint/2010/main" val="38868268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Are the ratings related to school success?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7DD8477-5B90-794D-A566-3ABA18B6B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5" y="992686"/>
            <a:ext cx="6241774" cy="316122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D1A1A-1A5B-D647-AD26-493D80ABC624}"/>
              </a:ext>
            </a:extLst>
          </p:cNvPr>
          <p:cNvSpPr/>
          <p:nvPr/>
        </p:nvSpPr>
        <p:spPr>
          <a:xfrm>
            <a:off x="5804244" y="1695251"/>
            <a:ext cx="3079376" cy="830997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uli"/>
                <a:sym typeface="Muli"/>
              </a:rPr>
              <a:t>Positive linear relationship between the  </a:t>
            </a:r>
            <a:r>
              <a:rPr lang="en-US" sz="1600" u="sng" dirty="0">
                <a:solidFill>
                  <a:srgbClr val="0070C0"/>
                </a:solidFill>
                <a:latin typeface="Muli"/>
                <a:sym typeface="Muli"/>
              </a:rPr>
              <a:t>greatschools.org </a:t>
            </a:r>
            <a:r>
              <a:rPr lang="en-US" sz="1600" dirty="0">
                <a:solidFill>
                  <a:schemeClr val="dk1"/>
                </a:solidFill>
                <a:latin typeface="Muli"/>
                <a:sym typeface="Muli"/>
              </a:rPr>
              <a:t>ratings and the ACT scores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9F5697-0780-3948-99D3-AC96164AAD9F}"/>
              </a:ext>
            </a:extLst>
          </p:cNvPr>
          <p:cNvSpPr/>
          <p:nvPr/>
        </p:nvSpPr>
        <p:spPr>
          <a:xfrm>
            <a:off x="3039035" y="4168809"/>
            <a:ext cx="4572000" cy="584775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>
            <a:spAutoFit/>
          </a:bodyPr>
          <a:lstStyle/>
          <a:p>
            <a:r>
              <a:rPr lang="en-US" sz="1600" dirty="0">
                <a:solidFill>
                  <a:schemeClr val="dk1"/>
                </a:solidFill>
                <a:latin typeface="Muli"/>
              </a:rPr>
              <a:t>No  correlation between the </a:t>
            </a:r>
            <a:r>
              <a:rPr lang="en-US" sz="1600" dirty="0">
                <a:solidFill>
                  <a:schemeClr val="tx1"/>
                </a:solidFill>
                <a:latin typeface="Muli"/>
              </a:rPr>
              <a:t>parent</a:t>
            </a:r>
            <a:r>
              <a:rPr lang="en-US" sz="1600" dirty="0">
                <a:solidFill>
                  <a:schemeClr val="dk1"/>
                </a:solidFill>
                <a:latin typeface="Muli"/>
              </a:rPr>
              <a:t> ratings and the success level of a school</a:t>
            </a:r>
          </a:p>
        </p:txBody>
      </p:sp>
    </p:spTree>
    <p:extLst>
      <p:ext uri="{BB962C8B-B14F-4D97-AF65-F5344CB8AC3E}">
        <p14:creationId xmlns:p14="http://schemas.microsoft.com/office/powerpoint/2010/main" val="203366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5FFC7610-7BF3-9049-9EA1-08104C036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54" y="1880800"/>
            <a:ext cx="3005505" cy="2384631"/>
          </a:xfrm>
          <a:prstGeom prst="rect">
            <a:avLst/>
          </a:prstGeom>
        </p:spPr>
      </p:pic>
      <p:sp>
        <p:nvSpPr>
          <p:cNvPr id="335" name="Google Shape;335;p39"/>
          <p:cNvSpPr txBox="1">
            <a:spLocks noGrp="1"/>
          </p:cNvSpPr>
          <p:nvPr>
            <p:ph type="sldNum" idx="12"/>
          </p:nvPr>
        </p:nvSpPr>
        <p:spPr>
          <a:xfrm>
            <a:off x="4339800" y="4836607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D73F7C8-EE1A-1044-BB16-DF3151290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759" y="288489"/>
            <a:ext cx="5555782" cy="4760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9" name="Google Shape;161;p22">
            <a:extLst>
              <a:ext uri="{FF2B5EF4-FFF2-40B4-BE49-F238E27FC236}">
                <a16:creationId xmlns:a16="http://schemas.microsoft.com/office/drawing/2014/main" id="{E634AA3C-03D1-B64F-A64E-EB1082EF0E9B}"/>
              </a:ext>
            </a:extLst>
          </p:cNvPr>
          <p:cNvSpPr txBox="1">
            <a:spLocks/>
          </p:cNvSpPr>
          <p:nvPr/>
        </p:nvSpPr>
        <p:spPr>
          <a:xfrm>
            <a:off x="463835" y="26894"/>
            <a:ext cx="3005505" cy="1322494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lt1"/>
                </a:solidFill>
                <a:latin typeface="Montserrat"/>
                <a:sym typeface="Montserrat"/>
              </a:rPr>
              <a:t>Correlation Matrix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26E24D-BBD1-DB40-8EA7-FC00F4759F65}"/>
              </a:ext>
            </a:extLst>
          </p:cNvPr>
          <p:cNvSpPr/>
          <p:nvPr/>
        </p:nvSpPr>
        <p:spPr>
          <a:xfrm>
            <a:off x="463836" y="2117600"/>
            <a:ext cx="244958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  <a:latin typeface="Muli"/>
              </a:rPr>
              <a:t>Red</a:t>
            </a:r>
            <a:r>
              <a:rPr lang="en-US" sz="1600" dirty="0">
                <a:solidFill>
                  <a:schemeClr val="dk1"/>
                </a:solidFill>
                <a:latin typeface="Muli"/>
              </a:rPr>
              <a:t> color represents the positive correlation and </a:t>
            </a:r>
            <a:r>
              <a:rPr lang="en-US" sz="1600" dirty="0">
                <a:solidFill>
                  <a:schemeClr val="accent1"/>
                </a:solidFill>
                <a:latin typeface="Muli"/>
              </a:rPr>
              <a:t>green</a:t>
            </a:r>
            <a:r>
              <a:rPr lang="en-US" sz="1600" dirty="0">
                <a:solidFill>
                  <a:schemeClr val="dk1"/>
                </a:solidFill>
                <a:latin typeface="Muli"/>
              </a:rPr>
              <a:t> color represents the negative correlation  between the variables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685800" y="2881074"/>
            <a:ext cx="7908000" cy="13611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600" dirty="0"/>
              <a:t>Machine Learning Analysis</a:t>
            </a:r>
            <a:endParaRPr sz="36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C2507E-F43A-F245-954F-5BDEEF37F902}"/>
              </a:ext>
            </a:extLst>
          </p:cNvPr>
          <p:cNvSpPr/>
          <p:nvPr/>
        </p:nvSpPr>
        <p:spPr>
          <a:xfrm>
            <a:off x="766485" y="357841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marL="914400" lvl="1" indent="-381000"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sz="2400" dirty="0">
                <a:solidFill>
                  <a:schemeClr val="dk1"/>
                </a:solidFill>
                <a:latin typeface="Muli"/>
                <a:sym typeface="Muli"/>
              </a:rPr>
              <a:t>Unsupervised Learning</a:t>
            </a:r>
          </a:p>
          <a:p>
            <a:pPr marL="914400" lvl="1" indent="-381000"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sz="2400" dirty="0">
                <a:solidFill>
                  <a:schemeClr val="dk1"/>
                </a:solidFill>
                <a:latin typeface="Muli"/>
                <a:sym typeface="Muli"/>
              </a:rPr>
              <a:t>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4096170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Unsupervised Learning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56434D-2CD9-C64C-9E69-2BE43C338EDC}"/>
              </a:ext>
            </a:extLst>
          </p:cNvPr>
          <p:cNvSpPr/>
          <p:nvPr/>
        </p:nvSpPr>
        <p:spPr>
          <a:xfrm>
            <a:off x="0" y="1194180"/>
            <a:ext cx="380551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1">
              <a:buClr>
                <a:srgbClr val="D9D9D9"/>
              </a:buClr>
              <a:buSzPts val="2400"/>
            </a:pPr>
            <a:r>
              <a:rPr lang="en-US" sz="1800" dirty="0">
                <a:solidFill>
                  <a:srgbClr val="C00000"/>
                </a:solidFill>
                <a:latin typeface="Muli"/>
              </a:rPr>
              <a:t>K-means clustering </a:t>
            </a:r>
            <a:r>
              <a:rPr lang="en-US" sz="1800" dirty="0">
                <a:solidFill>
                  <a:schemeClr val="dk1"/>
                </a:solidFill>
                <a:latin typeface="Muli"/>
              </a:rPr>
              <a:t>is applied using only the ACT scores</a:t>
            </a:r>
          </a:p>
          <a:p>
            <a:pPr marL="533400" lvl="1">
              <a:buClr>
                <a:srgbClr val="D9D9D9"/>
              </a:buClr>
              <a:buSzPts val="2400"/>
            </a:pPr>
            <a:endParaRPr lang="en-US" sz="1800" dirty="0">
              <a:solidFill>
                <a:schemeClr val="dk1"/>
              </a:solidFill>
              <a:latin typeface="Muli"/>
            </a:endParaRPr>
          </a:p>
        </p:txBody>
      </p:sp>
      <p:pic>
        <p:nvPicPr>
          <p:cNvPr id="7" name="Picture 6" descr="A close up of a mans face&#10;&#10;Description automatically generated">
            <a:extLst>
              <a:ext uri="{FF2B5EF4-FFF2-40B4-BE49-F238E27FC236}">
                <a16:creationId xmlns:a16="http://schemas.microsoft.com/office/drawing/2014/main" id="{2ABC4556-D9DB-8D44-BEFB-D1323312C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97" y="2180759"/>
            <a:ext cx="2518542" cy="1780283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5000">
                  <a:schemeClr val="accent1">
                    <a:lumMod val="45000"/>
                    <a:lumOff val="55000"/>
                  </a:schemeClr>
                </a:gs>
                <a:gs pos="67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pic>
        <p:nvPicPr>
          <p:cNvPr id="9" name="Picture 8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0816CF00-21F7-8B42-AFE7-2AF0DF8DD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7342" y="1366889"/>
            <a:ext cx="2842933" cy="2664008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8000">
                  <a:schemeClr val="accent1">
                    <a:lumMod val="45000"/>
                    <a:lumOff val="55000"/>
                  </a:schemeClr>
                </a:gs>
                <a:gs pos="72000">
                  <a:schemeClr val="accent1">
                    <a:lumMod val="45000"/>
                    <a:lumOff val="55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AEF609-CEC6-FC4D-A19E-95074E37B72E}"/>
              </a:ext>
            </a:extLst>
          </p:cNvPr>
          <p:cNvSpPr txBox="1"/>
          <p:nvPr/>
        </p:nvSpPr>
        <p:spPr>
          <a:xfrm>
            <a:off x="2193547" y="2132817"/>
            <a:ext cx="1319592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8000">
                <a:schemeClr val="accent1">
                  <a:lumMod val="45000"/>
                  <a:lumOff val="55000"/>
                </a:schemeClr>
              </a:gs>
              <a:gs pos="72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dirty="0"/>
              <a:t>Elbow Method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781F52-7DCE-5E4D-AB5E-C743A6D58019}"/>
              </a:ext>
            </a:extLst>
          </p:cNvPr>
          <p:cNvSpPr txBox="1"/>
          <p:nvPr/>
        </p:nvSpPr>
        <p:spPr>
          <a:xfrm>
            <a:off x="5672759" y="1112603"/>
            <a:ext cx="1699504" cy="307777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8000">
                <a:schemeClr val="accent1">
                  <a:lumMod val="45000"/>
                  <a:lumOff val="55000"/>
                </a:schemeClr>
              </a:gs>
              <a:gs pos="72000">
                <a:schemeClr val="accent1">
                  <a:lumMod val="45000"/>
                  <a:lumOff val="55000"/>
                </a:schemeClr>
              </a:gs>
              <a:gs pos="100000">
                <a:schemeClr val="accent1"/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r>
              <a:rPr lang="en-US" dirty="0"/>
              <a:t>Silhouette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353FB-1CFB-6140-85CA-26A4616655A9}"/>
              </a:ext>
            </a:extLst>
          </p:cNvPr>
          <p:cNvSpPr/>
          <p:nvPr/>
        </p:nvSpPr>
        <p:spPr>
          <a:xfrm>
            <a:off x="2587909" y="4285183"/>
            <a:ext cx="3796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3400" lvl="1">
              <a:buClr>
                <a:srgbClr val="D9D9D9"/>
              </a:buClr>
              <a:buSzPts val="2400"/>
            </a:pPr>
            <a:r>
              <a:rPr lang="en-US" sz="1800" dirty="0">
                <a:solidFill>
                  <a:schemeClr val="dk1"/>
                </a:solidFill>
                <a:latin typeface="Muli"/>
              </a:rPr>
              <a:t>Best number of clusters k =3.</a:t>
            </a:r>
          </a:p>
        </p:txBody>
      </p:sp>
      <p:sp>
        <p:nvSpPr>
          <p:cNvPr id="12" name="Bent Arrow 11">
            <a:extLst>
              <a:ext uri="{FF2B5EF4-FFF2-40B4-BE49-F238E27FC236}">
                <a16:creationId xmlns:a16="http://schemas.microsoft.com/office/drawing/2014/main" id="{DA3796B7-515E-764A-BE26-2EAA53B62E5A}"/>
              </a:ext>
            </a:extLst>
          </p:cNvPr>
          <p:cNvSpPr/>
          <p:nvPr/>
        </p:nvSpPr>
        <p:spPr>
          <a:xfrm rot="10800000">
            <a:off x="6397996" y="4146921"/>
            <a:ext cx="464976" cy="41157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Bent Arrow 15">
            <a:extLst>
              <a:ext uri="{FF2B5EF4-FFF2-40B4-BE49-F238E27FC236}">
                <a16:creationId xmlns:a16="http://schemas.microsoft.com/office/drawing/2014/main" id="{E9607E92-0704-F646-BD2D-8E9966537AEE}"/>
              </a:ext>
            </a:extLst>
          </p:cNvPr>
          <p:cNvSpPr/>
          <p:nvPr/>
        </p:nvSpPr>
        <p:spPr>
          <a:xfrm rot="10800000" flipH="1">
            <a:off x="2620630" y="4167203"/>
            <a:ext cx="465425" cy="40261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839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624CAC6-840C-F54D-A6A5-050D3A82B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85" y="1052256"/>
            <a:ext cx="5810250" cy="3517557"/>
          </a:xfrm>
          <a:prstGeom prst="rect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2000">
                  <a:schemeClr val="accent1">
                    <a:lumMod val="45000"/>
                    <a:lumOff val="55000"/>
                  </a:schemeClr>
                </a:gs>
                <a:gs pos="71000">
                  <a:schemeClr val="accent2"/>
                </a:gs>
                <a:gs pos="100000">
                  <a:schemeClr val="accent1"/>
                </a:gs>
              </a:gsLst>
              <a:lin ang="5400000" scaled="1"/>
            </a:gradFill>
          </a:ln>
        </p:spPr>
      </p:pic>
      <p:sp>
        <p:nvSpPr>
          <p:cNvPr id="11" name="Google Shape;161;p22">
            <a:extLst>
              <a:ext uri="{FF2B5EF4-FFF2-40B4-BE49-F238E27FC236}">
                <a16:creationId xmlns:a16="http://schemas.microsoft.com/office/drawing/2014/main" id="{DB7DAED8-1C0C-2E44-9A7F-860C6A7B75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Visualization of clustered data</a:t>
            </a:r>
            <a:endParaRPr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B027A0-0406-2749-8E59-A4BA415333E2}"/>
              </a:ext>
            </a:extLst>
          </p:cNvPr>
          <p:cNvSpPr/>
          <p:nvPr/>
        </p:nvSpPr>
        <p:spPr>
          <a:xfrm>
            <a:off x="5923722" y="1407381"/>
            <a:ext cx="699715" cy="5139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2035BC-3BEA-4C4E-893F-A07F92141AAC}"/>
              </a:ext>
            </a:extLst>
          </p:cNvPr>
          <p:cNvGrpSpPr/>
          <p:nvPr/>
        </p:nvGrpSpPr>
        <p:grpSpPr>
          <a:xfrm>
            <a:off x="5267851" y="1407381"/>
            <a:ext cx="1430200" cy="954107"/>
            <a:chOff x="7256425" y="1733385"/>
            <a:chExt cx="1430200" cy="9541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CA99A60-1244-EB4A-A828-0380DF83823C}"/>
                </a:ext>
              </a:extLst>
            </p:cNvPr>
            <p:cNvSpPr txBox="1"/>
            <p:nvPr/>
          </p:nvSpPr>
          <p:spPr>
            <a:xfrm>
              <a:off x="7256425" y="1733385"/>
              <a:ext cx="143020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Success Levels</a:t>
              </a:r>
            </a:p>
            <a:p>
              <a:r>
                <a:rPr lang="en-US" dirty="0"/>
                <a:t>      Low</a:t>
              </a:r>
            </a:p>
            <a:p>
              <a:r>
                <a:rPr lang="en-US" dirty="0"/>
                <a:t>      Medium</a:t>
              </a:r>
            </a:p>
            <a:p>
              <a:r>
                <a:rPr lang="en-US" dirty="0"/>
                <a:t>      High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AFA5BF6-35DD-BC45-9714-805572049F67}"/>
                </a:ext>
              </a:extLst>
            </p:cNvPr>
            <p:cNvSpPr/>
            <p:nvPr/>
          </p:nvSpPr>
          <p:spPr>
            <a:xfrm>
              <a:off x="7386762" y="2051438"/>
              <a:ext cx="111318" cy="127196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DEB40E6-EFC0-B948-BFAC-A5C0D1DFB2CE}"/>
                </a:ext>
              </a:extLst>
            </p:cNvPr>
            <p:cNvSpPr/>
            <p:nvPr/>
          </p:nvSpPr>
          <p:spPr>
            <a:xfrm>
              <a:off x="7395708" y="2244908"/>
              <a:ext cx="111318" cy="127196"/>
            </a:xfrm>
            <a:prstGeom prst="ellipse">
              <a:avLst/>
            </a:prstGeom>
            <a:solidFill>
              <a:srgbClr val="438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B0F5223-5255-5C46-AC04-818B1E89393F}"/>
                </a:ext>
              </a:extLst>
            </p:cNvPr>
            <p:cNvSpPr/>
            <p:nvPr/>
          </p:nvSpPr>
          <p:spPr>
            <a:xfrm>
              <a:off x="7395708" y="2446104"/>
              <a:ext cx="111318" cy="127196"/>
            </a:xfrm>
            <a:prstGeom prst="ellipse">
              <a:avLst/>
            </a:prstGeom>
            <a:solidFill>
              <a:srgbClr val="228B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6574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mplement, stationary, pencil&#10;&#10;Description automatically generated">
            <a:extLst>
              <a:ext uri="{FF2B5EF4-FFF2-40B4-BE49-F238E27FC236}">
                <a16:creationId xmlns:a16="http://schemas.microsoft.com/office/drawing/2014/main" id="{20996230-F888-7B4C-87D1-7E88FA87D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595" y="1035956"/>
            <a:ext cx="4316680" cy="3749156"/>
          </a:xfrm>
          <a:prstGeom prst="rect">
            <a:avLst/>
          </a:prstGeom>
        </p:spPr>
      </p:pic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11" name="Google Shape;161;p22">
            <a:extLst>
              <a:ext uri="{FF2B5EF4-FFF2-40B4-BE49-F238E27FC236}">
                <a16:creationId xmlns:a16="http://schemas.microsoft.com/office/drawing/2014/main" id="{DB7DAED8-1C0C-2E44-9A7F-860C6A7B75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Visualization of clustered data</a:t>
            </a:r>
            <a:endParaRPr sz="2800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76B80A6-5788-EE40-B553-151950614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75" y="941651"/>
            <a:ext cx="3764827" cy="21290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5A08FED-9A1E-494A-88F4-EC9038B259F9}"/>
              </a:ext>
            </a:extLst>
          </p:cNvPr>
          <p:cNvSpPr/>
          <p:nvPr/>
        </p:nvSpPr>
        <p:spPr>
          <a:xfrm>
            <a:off x="392229" y="3078219"/>
            <a:ext cx="37648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3400" lvl="1">
              <a:buClr>
                <a:srgbClr val="D9D9D9"/>
              </a:buClr>
              <a:buSzPts val="2400"/>
            </a:pPr>
            <a:r>
              <a:rPr lang="en-US" sz="1800" dirty="0">
                <a:solidFill>
                  <a:schemeClr val="tx1"/>
                </a:solidFill>
                <a:latin typeface="Muli"/>
              </a:rPr>
              <a:t>Success levels of high schools in each county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CB3A78-D07B-CF4C-A34A-DDEB760B4B75}"/>
              </a:ext>
            </a:extLst>
          </p:cNvPr>
          <p:cNvGrpSpPr/>
          <p:nvPr/>
        </p:nvGrpSpPr>
        <p:grpSpPr>
          <a:xfrm>
            <a:off x="7462569" y="1143249"/>
            <a:ext cx="1029790" cy="646331"/>
            <a:chOff x="7256425" y="1733385"/>
            <a:chExt cx="1436453" cy="9233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035B40-1D08-2941-9953-A5B9E200E898}"/>
                </a:ext>
              </a:extLst>
            </p:cNvPr>
            <p:cNvSpPr txBox="1"/>
            <p:nvPr/>
          </p:nvSpPr>
          <p:spPr>
            <a:xfrm>
              <a:off x="7256425" y="1733385"/>
              <a:ext cx="1436453" cy="9233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/>
                <a:t>Success Levels</a:t>
              </a:r>
            </a:p>
            <a:p>
              <a:r>
                <a:rPr lang="en-US" sz="900" dirty="0"/>
                <a:t>      Low</a:t>
              </a:r>
            </a:p>
            <a:p>
              <a:r>
                <a:rPr lang="en-US" sz="900" dirty="0"/>
                <a:t>      Medium</a:t>
              </a:r>
            </a:p>
            <a:p>
              <a:r>
                <a:rPr lang="en-US" sz="900" dirty="0"/>
                <a:t>      High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92CEB73-0C24-5B4D-A329-DE2E46A55BE3}"/>
                </a:ext>
              </a:extLst>
            </p:cNvPr>
            <p:cNvSpPr/>
            <p:nvPr/>
          </p:nvSpPr>
          <p:spPr>
            <a:xfrm>
              <a:off x="7386762" y="2051438"/>
              <a:ext cx="111318" cy="127196"/>
            </a:xfrm>
            <a:prstGeom prst="ellipse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7D10754-BC9A-C547-ABFE-D0515F67E4CD}"/>
                </a:ext>
              </a:extLst>
            </p:cNvPr>
            <p:cNvSpPr/>
            <p:nvPr/>
          </p:nvSpPr>
          <p:spPr>
            <a:xfrm>
              <a:off x="7395708" y="2244908"/>
              <a:ext cx="111318" cy="127196"/>
            </a:xfrm>
            <a:prstGeom prst="ellipse">
              <a:avLst/>
            </a:prstGeom>
            <a:solidFill>
              <a:srgbClr val="4380A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FBAEDA2-BDCD-4E41-8135-B7C0E8809098}"/>
                </a:ext>
              </a:extLst>
            </p:cNvPr>
            <p:cNvSpPr/>
            <p:nvPr/>
          </p:nvSpPr>
          <p:spPr>
            <a:xfrm>
              <a:off x="7395708" y="2446104"/>
              <a:ext cx="111318" cy="127196"/>
            </a:xfrm>
            <a:prstGeom prst="ellipse">
              <a:avLst/>
            </a:prstGeom>
            <a:solidFill>
              <a:srgbClr val="228B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164D9F-E7B9-7443-9EA3-CA6469177C7C}"/>
              </a:ext>
            </a:extLst>
          </p:cNvPr>
          <p:cNvSpPr txBox="1"/>
          <p:nvPr/>
        </p:nvSpPr>
        <p:spPr>
          <a:xfrm>
            <a:off x="1276496" y="3855879"/>
            <a:ext cx="3152379" cy="646331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Muli"/>
              </a:rPr>
              <a:t>Schools with high percentage of orange color means that they contain more schools with low success</a:t>
            </a:r>
          </a:p>
        </p:txBody>
      </p:sp>
    </p:spTree>
    <p:extLst>
      <p:ext uri="{BB962C8B-B14F-4D97-AF65-F5344CB8AC3E}">
        <p14:creationId xmlns:p14="http://schemas.microsoft.com/office/powerpoint/2010/main" val="15513334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Supervised Learning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530C0-C099-594E-9DA5-A8E6B9B9C61D}"/>
              </a:ext>
            </a:extLst>
          </p:cNvPr>
          <p:cNvSpPr/>
          <p:nvPr/>
        </p:nvSpPr>
        <p:spPr>
          <a:xfrm>
            <a:off x="740925" y="1247386"/>
            <a:ext cx="7246628" cy="2785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Muli"/>
                <a:sym typeface="Muli"/>
              </a:rPr>
              <a:t>The aim of this section is  predicting the success level of a high school based on  </a:t>
            </a:r>
          </a:p>
          <a:p>
            <a:endParaRPr lang="en-US" sz="2000" dirty="0">
              <a:solidFill>
                <a:schemeClr val="dk1"/>
              </a:solidFill>
              <a:latin typeface="Muli"/>
              <a:sym typeface="Muli"/>
            </a:endParaRPr>
          </a:p>
          <a:p>
            <a:pPr marL="45720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sz="2000" dirty="0">
                <a:solidFill>
                  <a:schemeClr val="dk1"/>
                </a:solidFill>
                <a:latin typeface="Muli"/>
                <a:sym typeface="Muli"/>
              </a:rPr>
              <a:t>the percentage of the students who come from different ethnic backgrounds, </a:t>
            </a:r>
          </a:p>
          <a:p>
            <a:pPr marL="45720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sz="2000" dirty="0">
                <a:solidFill>
                  <a:schemeClr val="dk1"/>
                </a:solidFill>
                <a:latin typeface="Muli"/>
                <a:sym typeface="Muli"/>
              </a:rPr>
              <a:t>the percentage of students who receive reduced and free meals, </a:t>
            </a:r>
          </a:p>
          <a:p>
            <a:pPr marL="45720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sz="2000" dirty="0">
                <a:solidFill>
                  <a:schemeClr val="dk1"/>
                </a:solidFill>
                <a:latin typeface="Muli"/>
                <a:sym typeface="Muli"/>
              </a:rPr>
              <a:t>whether a school is public or charter.</a:t>
            </a:r>
          </a:p>
        </p:txBody>
      </p:sp>
    </p:spTree>
    <p:extLst>
      <p:ext uri="{BB962C8B-B14F-4D97-AF65-F5344CB8AC3E}">
        <p14:creationId xmlns:p14="http://schemas.microsoft.com/office/powerpoint/2010/main" val="38180041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Supervised Learning - Data Preparation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6530C0-C099-594E-9DA5-A8E6B9B9C61D}"/>
              </a:ext>
            </a:extLst>
          </p:cNvPr>
          <p:cNvSpPr/>
          <p:nvPr/>
        </p:nvSpPr>
        <p:spPr>
          <a:xfrm>
            <a:off x="740925" y="1247386"/>
            <a:ext cx="72466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Muli"/>
                <a:sym typeface="Muli"/>
              </a:rPr>
              <a:t>Train set - Data from 2014 to 2017     </a:t>
            </a:r>
          </a:p>
          <a:p>
            <a:r>
              <a:rPr lang="en-US" sz="2000" dirty="0">
                <a:solidFill>
                  <a:schemeClr val="dk1"/>
                </a:solidFill>
                <a:latin typeface="Muli"/>
                <a:sym typeface="Muli"/>
              </a:rPr>
              <a:t>Test set – Data from 2018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79FD30-FEA8-4647-925C-D61BF3E5EFC6}"/>
              </a:ext>
            </a:extLst>
          </p:cNvPr>
          <p:cNvSpPr txBox="1"/>
          <p:nvPr/>
        </p:nvSpPr>
        <p:spPr>
          <a:xfrm>
            <a:off x="5593975" y="1413592"/>
            <a:ext cx="2164375" cy="40011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dk1"/>
                </a:solidFill>
                <a:latin typeface="Muli"/>
              </a:rPr>
              <a:t>%80 to %20 split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2181DF5-B751-5C4C-8B30-6CBC3B06AE50}"/>
              </a:ext>
            </a:extLst>
          </p:cNvPr>
          <p:cNvSpPr/>
          <p:nvPr/>
        </p:nvSpPr>
        <p:spPr>
          <a:xfrm>
            <a:off x="5028596" y="1500900"/>
            <a:ext cx="336176" cy="2254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door, brick, clock&#10;&#10;Description automatically generated">
            <a:extLst>
              <a:ext uri="{FF2B5EF4-FFF2-40B4-BE49-F238E27FC236}">
                <a16:creationId xmlns:a16="http://schemas.microsoft.com/office/drawing/2014/main" id="{0B68F62B-48C3-724B-A304-DC0EDEA64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607" y="2385391"/>
            <a:ext cx="4240741" cy="2155550"/>
          </a:xfrm>
          <a:prstGeom prst="rect">
            <a:avLst/>
          </a:prstGeom>
          <a:ln w="381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4000">
                  <a:schemeClr val="accent1">
                    <a:lumMod val="45000"/>
                    <a:lumOff val="55000"/>
                  </a:schemeClr>
                </a:gs>
                <a:gs pos="70000">
                  <a:schemeClr val="accent1">
                    <a:lumMod val="45000"/>
                    <a:lumOff val="55000"/>
                  </a:schemeClr>
                </a:gs>
                <a:gs pos="97000">
                  <a:schemeClr val="accent1">
                    <a:lumMod val="40000"/>
                    <a:lumOff val="60000"/>
                  </a:schemeClr>
                </a:gs>
              </a:gsLst>
              <a:lin ang="5400000" scaled="1"/>
            </a:gra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A794106-1BA6-FD4D-879A-2F78C1868098}"/>
              </a:ext>
            </a:extLst>
          </p:cNvPr>
          <p:cNvSpPr/>
          <p:nvPr/>
        </p:nvSpPr>
        <p:spPr>
          <a:xfrm>
            <a:off x="696243" y="2710426"/>
            <a:ext cx="27864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Muli"/>
              </a:rPr>
              <a:t>Used SMOTE technique to balance the number of schools in each class.</a:t>
            </a:r>
          </a:p>
        </p:txBody>
      </p:sp>
      <p:sp>
        <p:nvSpPr>
          <p:cNvPr id="9" name="Bent Arrow 8">
            <a:extLst>
              <a:ext uri="{FF2B5EF4-FFF2-40B4-BE49-F238E27FC236}">
                <a16:creationId xmlns:a16="http://schemas.microsoft.com/office/drawing/2014/main" id="{7CE22FF7-8BBB-D748-B24D-66F61FC80F62}"/>
              </a:ext>
            </a:extLst>
          </p:cNvPr>
          <p:cNvSpPr/>
          <p:nvPr/>
        </p:nvSpPr>
        <p:spPr>
          <a:xfrm flipV="1">
            <a:off x="3093056" y="3633756"/>
            <a:ext cx="389613" cy="33395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0BFAAA-0CEF-394F-809D-F51E14461E04}"/>
              </a:ext>
            </a:extLst>
          </p:cNvPr>
          <p:cNvSpPr txBox="1"/>
          <p:nvPr/>
        </p:nvSpPr>
        <p:spPr>
          <a:xfrm>
            <a:off x="4489829" y="2226242"/>
            <a:ext cx="24593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dk1"/>
                </a:solidFill>
                <a:latin typeface="Muli"/>
              </a:rPr>
              <a:t>Number of schools in each class</a:t>
            </a:r>
          </a:p>
        </p:txBody>
      </p:sp>
    </p:spTree>
    <p:extLst>
      <p:ext uri="{BB962C8B-B14F-4D97-AF65-F5344CB8AC3E}">
        <p14:creationId xmlns:p14="http://schemas.microsoft.com/office/powerpoint/2010/main" val="338445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ACT Test</a:t>
            </a:r>
            <a:endParaRPr sz="2800" dirty="0"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557475" y="1157300"/>
            <a:ext cx="8043600" cy="29879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Assess high school students' general educational development </a:t>
            </a:r>
          </a:p>
          <a:p>
            <a:pPr lvl="0"/>
            <a:r>
              <a:rPr lang="en-US" dirty="0"/>
              <a:t>Also used to compare schools and districts</a:t>
            </a:r>
          </a:p>
          <a:p>
            <a:pPr lvl="0"/>
            <a:r>
              <a:rPr lang="en-US" dirty="0"/>
              <a:t>Four subject areas: English, mathematics, reading, and science</a:t>
            </a:r>
          </a:p>
          <a:p>
            <a:pPr lvl="0"/>
            <a:r>
              <a:rPr lang="en-US" dirty="0"/>
              <a:t>Score ranges from 1 to 36</a:t>
            </a:r>
          </a:p>
          <a:p>
            <a:pPr marL="76200" lvl="0" indent="0">
              <a:buNone/>
            </a:pPr>
            <a:endParaRPr lang="en-US" dirty="0"/>
          </a:p>
          <a:p>
            <a:pPr marL="76200" lvl="0" indent="0">
              <a:buNone/>
            </a:pPr>
            <a:endParaRPr lang="en-US" dirty="0"/>
          </a:p>
          <a:p>
            <a:pPr marL="76200" lvl="0" indent="0">
              <a:buNone/>
            </a:pPr>
            <a:endParaRPr lang="en-US" dirty="0"/>
          </a:p>
          <a:p>
            <a:pPr marL="76200" lvl="0" indent="0">
              <a:buNone/>
            </a:pPr>
            <a:endParaRPr lang="en-US" dirty="0"/>
          </a:p>
          <a:p>
            <a:pPr marL="76200" lvl="0" indent="0">
              <a:buNone/>
            </a:pPr>
            <a:endParaRPr dirty="0"/>
          </a:p>
        </p:txBody>
      </p:sp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Supervised Learning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8287A-96A2-1B49-9ABA-707EFF3B06A6}"/>
              </a:ext>
            </a:extLst>
          </p:cNvPr>
          <p:cNvSpPr txBox="1"/>
          <p:nvPr/>
        </p:nvSpPr>
        <p:spPr>
          <a:xfrm>
            <a:off x="883920" y="1236279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Muli"/>
              </a:rPr>
              <a:t>Used algorithms for </a:t>
            </a:r>
            <a:r>
              <a:rPr lang="en-US" sz="1800" b="1" dirty="0">
                <a:solidFill>
                  <a:schemeClr val="dk1"/>
                </a:solidFill>
                <a:latin typeface="Muli"/>
              </a:rPr>
              <a:t>multiclass</a:t>
            </a:r>
            <a:r>
              <a:rPr lang="en-US" sz="1800" dirty="0">
                <a:solidFill>
                  <a:schemeClr val="dk1"/>
                </a:solidFill>
                <a:latin typeface="Muli"/>
              </a:rPr>
              <a:t> problem: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2D5AECC8-A516-4843-B54D-231AF06CF8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852938"/>
              </p:ext>
            </p:extLst>
          </p:nvPr>
        </p:nvGraphicFramePr>
        <p:xfrm>
          <a:off x="1159482" y="1779627"/>
          <a:ext cx="6801893" cy="2477654"/>
        </p:xfrm>
        <a:graphic>
          <a:graphicData uri="http://schemas.openxmlformats.org/drawingml/2006/table">
            <a:tbl>
              <a:tblPr firstRow="1" bandRow="1">
                <a:effectLst>
                  <a:outerShdw sx="1000" sy="1000" algn="ctr" rotWithShape="0">
                    <a:srgbClr val="000000"/>
                  </a:outerShdw>
                </a:effectLst>
                <a:tableStyleId>{B213DB70-4D7F-412F-9AAC-A0D0E8B8796F}</a:tableStyleId>
              </a:tblPr>
              <a:tblGrid>
                <a:gridCol w="2321329">
                  <a:extLst>
                    <a:ext uri="{9D8B030D-6E8A-4147-A177-3AD203B41FA5}">
                      <a16:colId xmlns:a16="http://schemas.microsoft.com/office/drawing/2014/main" val="3117061774"/>
                    </a:ext>
                  </a:extLst>
                </a:gridCol>
                <a:gridCol w="2240282">
                  <a:extLst>
                    <a:ext uri="{9D8B030D-6E8A-4147-A177-3AD203B41FA5}">
                      <a16:colId xmlns:a16="http://schemas.microsoft.com/office/drawing/2014/main" val="558267119"/>
                    </a:ext>
                  </a:extLst>
                </a:gridCol>
                <a:gridCol w="2240282">
                  <a:extLst>
                    <a:ext uri="{9D8B030D-6E8A-4147-A177-3AD203B41FA5}">
                      <a16:colId xmlns:a16="http://schemas.microsoft.com/office/drawing/2014/main" val="564527982"/>
                    </a:ext>
                  </a:extLst>
                </a:gridCol>
              </a:tblGrid>
              <a:tr h="275942">
                <a:tc>
                  <a:txBody>
                    <a:bodyPr/>
                    <a:lstStyle/>
                    <a:p>
                      <a:r>
                        <a:rPr lang="en-US" b="1" dirty="0"/>
                        <a:t>Algorithm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Accuracy</a:t>
                      </a:r>
                      <a:r>
                        <a:rPr lang="en-US" dirty="0"/>
                        <a:t> on train set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b="1" dirty="0"/>
                        <a:t>Accuracy</a:t>
                      </a:r>
                      <a:r>
                        <a:rPr lang="en-US" dirty="0"/>
                        <a:t> on test set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89374112"/>
                  </a:ext>
                </a:extLst>
              </a:tr>
              <a:tr h="3057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dk1"/>
                          </a:solidFill>
                          <a:latin typeface="Muli"/>
                        </a:rPr>
                        <a:t>Logistic Regression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0.7694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100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0.7483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92667581"/>
                  </a:ext>
                </a:extLst>
              </a:tr>
              <a:tr h="33087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Muli"/>
                        </a:rPr>
                        <a:t>KNeighbors</a:t>
                      </a:r>
                      <a:r>
                        <a:rPr lang="en-US" sz="1400" dirty="0">
                          <a:solidFill>
                            <a:schemeClr val="dk1"/>
                          </a:solidFill>
                          <a:latin typeface="Muli"/>
                        </a:rPr>
                        <a:t> Classifier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0.7978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0.7717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28599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Muli"/>
                        </a:rPr>
                        <a:t>Decision Tree Classifier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0.7899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0.7467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30254548"/>
                  </a:ext>
                </a:extLst>
              </a:tr>
              <a:tr h="3057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dk1"/>
                          </a:solidFill>
                          <a:latin typeface="Muli"/>
                        </a:rPr>
                        <a:t>Voting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0.7972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0.7717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16545078"/>
                  </a:ext>
                </a:extLst>
              </a:tr>
              <a:tr h="305786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dk1"/>
                          </a:solidFill>
                          <a:latin typeface="Muli"/>
                        </a:rPr>
                        <a:t>Bagging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0.7645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0.7372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7535443"/>
                  </a:ext>
                </a:extLst>
              </a:tr>
              <a:tr h="3150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Muli"/>
                        </a:rPr>
                        <a:t>Random Forest Classifier 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0.8096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0.7629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7615813"/>
                  </a:ext>
                </a:extLst>
              </a:tr>
              <a:tr h="2896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Muli"/>
                        </a:rPr>
                        <a:t>XGBoosting</a:t>
                      </a:r>
                      <a:endParaRPr lang="en-US" sz="1400" dirty="0">
                        <a:solidFill>
                          <a:schemeClr val="dk1"/>
                        </a:solidFill>
                        <a:latin typeface="Muli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0.8173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0.7661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42000">
                          <a:schemeClr val="accent1">
                            <a:lumMod val="45000"/>
                            <a:lumOff val="55000"/>
                          </a:schemeClr>
                        </a:gs>
                        <a:gs pos="93000">
                          <a:schemeClr val="accent2"/>
                        </a:gs>
                        <a:gs pos="100000">
                          <a:schemeClr val="accent1"/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15303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3414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054B13-91F3-8E48-872A-445A2370F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247" y="1031899"/>
            <a:ext cx="5863556" cy="3653528"/>
          </a:xfrm>
          <a:prstGeom prst="rect">
            <a:avLst/>
          </a:prstGeom>
          <a:ln w="635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39000">
                  <a:schemeClr val="accent2">
                    <a:lumMod val="60000"/>
                    <a:lumOff val="40000"/>
                  </a:schemeClr>
                </a:gs>
                <a:gs pos="71000">
                  <a:schemeClr val="accent2">
                    <a:lumMod val="60000"/>
                    <a:lumOff val="40000"/>
                  </a:schemeClr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Supervised Learning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D8287A-96A2-1B49-9ABA-707EFF3B06A6}"/>
              </a:ext>
            </a:extLst>
          </p:cNvPr>
          <p:cNvSpPr txBox="1"/>
          <p:nvPr/>
        </p:nvSpPr>
        <p:spPr>
          <a:xfrm>
            <a:off x="3426374" y="1012764"/>
            <a:ext cx="2773516" cy="36933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53000">
                <a:schemeClr val="accent1">
                  <a:lumMod val="45000"/>
                  <a:lumOff val="55000"/>
                </a:schemeClr>
              </a:gs>
              <a:gs pos="7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7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  <p:txBody>
          <a:bodyPr wrap="none" rtlCol="0">
            <a:spAutoFit/>
          </a:bodyPr>
          <a:lstStyle/>
          <a:p>
            <a:r>
              <a:rPr lang="en-US" sz="1800" dirty="0">
                <a:solidFill>
                  <a:schemeClr val="dk1"/>
                </a:solidFill>
                <a:latin typeface="Muli"/>
              </a:rPr>
              <a:t>Best performing models:</a:t>
            </a:r>
          </a:p>
        </p:txBody>
      </p:sp>
    </p:spTree>
    <p:extLst>
      <p:ext uri="{BB962C8B-B14F-4D97-AF65-F5344CB8AC3E}">
        <p14:creationId xmlns:p14="http://schemas.microsoft.com/office/powerpoint/2010/main" val="35768506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Supervised Learning</a:t>
            </a:r>
            <a:endParaRPr sz="2800" dirty="0"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249EE8-FBE0-9C4A-925A-7E9E05C10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829" y="1050998"/>
            <a:ext cx="6697072" cy="36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592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6C1DA3-E70C-3144-BC22-864753446C2B}"/>
              </a:ext>
            </a:extLst>
          </p:cNvPr>
          <p:cNvSpPr/>
          <p:nvPr/>
        </p:nvSpPr>
        <p:spPr>
          <a:xfrm>
            <a:off x="655404" y="1109811"/>
            <a:ext cx="35651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/>
              <a:t> </a:t>
            </a:r>
            <a:r>
              <a:rPr lang="en-US" sz="4400" b="1" dirty="0">
                <a:latin typeface="Arial" panose="020B0604020202020204" pitchFamily="34" charset="0"/>
              </a:rPr>
              <a:t>Thank you!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70561A-6E6D-9447-A15F-C8EFD8DD3F67}"/>
              </a:ext>
            </a:extLst>
          </p:cNvPr>
          <p:cNvSpPr txBox="1"/>
          <p:nvPr/>
        </p:nvSpPr>
        <p:spPr>
          <a:xfrm>
            <a:off x="352893" y="3382581"/>
            <a:ext cx="35413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Meral Balik</a:t>
            </a:r>
          </a:p>
          <a:p>
            <a:r>
              <a:rPr lang="en-US" sz="1000" dirty="0"/>
              <a:t>E-mail : </a:t>
            </a:r>
            <a:r>
              <a:rPr lang="en-US" sz="1000" dirty="0">
                <a:solidFill>
                  <a:srgbClr val="0070C0"/>
                </a:solidFill>
              </a:rPr>
              <a:t>tekmer@hotmail.com</a:t>
            </a:r>
          </a:p>
          <a:p>
            <a:r>
              <a:rPr lang="en-US" sz="1000" dirty="0"/>
              <a:t>Linkedin : </a:t>
            </a:r>
            <a:r>
              <a:rPr lang="en-U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www.linkedin.com/in/meralbalik</a:t>
            </a:r>
            <a:endParaRPr lang="en-US" sz="1000" dirty="0">
              <a:solidFill>
                <a:srgbClr val="0070C0"/>
              </a:solidFill>
            </a:endParaRPr>
          </a:p>
          <a:p>
            <a:r>
              <a:rPr lang="en-US" sz="1000" dirty="0"/>
              <a:t>Project @ </a:t>
            </a:r>
            <a:r>
              <a:rPr lang="en-US" sz="1000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https://github.com/Meralbalik/Capstone-Project-1</a:t>
            </a:r>
            <a:endParaRPr lang="en-U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272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Dataset</a:t>
            </a:r>
            <a:endParaRPr sz="2800" dirty="0"/>
          </a:p>
        </p:txBody>
      </p:sp>
      <p:sp>
        <p:nvSpPr>
          <p:cNvPr id="103" name="Google Shape;103;p15"/>
          <p:cNvSpPr txBox="1"/>
          <p:nvPr/>
        </p:nvSpPr>
        <p:spPr>
          <a:xfrm>
            <a:off x="890050" y="1202663"/>
            <a:ext cx="3379500" cy="306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rPr>
              <a:t>ACT Data</a:t>
            </a:r>
            <a:endParaRPr sz="1800" dirty="0">
              <a:solidFill>
                <a:srgbClr val="111111"/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rgbClr val="C00000"/>
                </a:solidFill>
                <a:latin typeface="Mul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https://www.cde.ca.gov/ </a:t>
            </a:r>
            <a:endParaRPr lang="en-US" dirty="0">
              <a:solidFill>
                <a:srgbClr val="C00000"/>
              </a:solidFill>
              <a:latin typeface="Muli"/>
            </a:endParaRPr>
          </a:p>
          <a:p>
            <a:pPr lvl="0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tx1"/>
                </a:solidFill>
                <a:latin typeface="Muli"/>
              </a:rPr>
              <a:t>High schools in California</a:t>
            </a:r>
          </a:p>
          <a:p>
            <a:pPr marL="76200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chemeClr val="dk1"/>
              </a:solidFill>
              <a:latin typeface="Muli"/>
              <a:sym typeface="Muli"/>
            </a:endParaRPr>
          </a:p>
          <a:p>
            <a:pPr marL="45720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dirty="0">
                <a:solidFill>
                  <a:schemeClr val="dk1"/>
                </a:solidFill>
                <a:latin typeface="Muli"/>
                <a:sym typeface="Muli"/>
              </a:rPr>
              <a:t>School code, school name, </a:t>
            </a:r>
          </a:p>
          <a:p>
            <a:pPr marL="45720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dirty="0">
                <a:solidFill>
                  <a:schemeClr val="dk1"/>
                </a:solidFill>
                <a:latin typeface="Muli"/>
                <a:sym typeface="Muli"/>
              </a:rPr>
              <a:t>County name, district name </a:t>
            </a:r>
          </a:p>
          <a:p>
            <a:pPr marL="45720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dirty="0">
                <a:solidFill>
                  <a:schemeClr val="dk1"/>
                </a:solidFill>
                <a:latin typeface="Muli"/>
                <a:sym typeface="Muli"/>
              </a:rPr>
              <a:t>Number of students in grade twelve, </a:t>
            </a:r>
          </a:p>
          <a:p>
            <a:pPr marL="45720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dirty="0">
                <a:solidFill>
                  <a:schemeClr val="dk1"/>
                </a:solidFill>
                <a:latin typeface="Muli"/>
                <a:sym typeface="Muli"/>
              </a:rPr>
              <a:t>Average English, math, reading and science scores</a:t>
            </a:r>
            <a:endParaRPr dirty="0">
              <a:solidFill>
                <a:schemeClr val="dk1"/>
              </a:solidFill>
              <a:latin typeface="Muli"/>
              <a:sym typeface="Muli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4726778" y="1202662"/>
            <a:ext cx="3675541" cy="336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rgbClr val="111111"/>
                </a:solidFill>
                <a:latin typeface="Muli"/>
                <a:ea typeface="Muli"/>
                <a:cs typeface="Muli"/>
                <a:sym typeface="Muli"/>
              </a:rPr>
              <a:t>Census Data</a:t>
            </a:r>
            <a:endParaRPr sz="1800" dirty="0">
              <a:solidFill>
                <a:srgbClr val="111111"/>
              </a:solidFill>
              <a:latin typeface="Muli"/>
              <a:ea typeface="Muli"/>
              <a:cs typeface="Muli"/>
              <a:sym typeface="Muli"/>
            </a:endParaRPr>
          </a:p>
          <a:p>
            <a:pPr lvl="0">
              <a:spcBef>
                <a:spcPts val="600"/>
              </a:spcBef>
            </a:pPr>
            <a:r>
              <a:rPr lang="en-US" dirty="0">
                <a:solidFill>
                  <a:srgbClr val="C00000"/>
                </a:solidFill>
                <a:latin typeface="Mul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https://www.greatschools.org/ </a:t>
            </a:r>
            <a:endParaRPr lang="en-US" dirty="0">
              <a:solidFill>
                <a:srgbClr val="C00000"/>
              </a:solidFill>
              <a:latin typeface="Muli"/>
            </a:endParaRPr>
          </a:p>
          <a:p>
            <a:pPr lvl="0">
              <a:spcBef>
                <a:spcPts val="600"/>
              </a:spcBef>
            </a:pPr>
            <a:endParaRPr lang="en-US" dirty="0">
              <a:solidFill>
                <a:srgbClr val="C00000"/>
              </a:solidFill>
              <a:latin typeface="Muli"/>
            </a:endParaRPr>
          </a:p>
          <a:p>
            <a:pPr marL="457200" lvl="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dirty="0">
                <a:solidFill>
                  <a:schemeClr val="dk1"/>
                </a:solidFill>
                <a:latin typeface="Muli"/>
              </a:rPr>
              <a:t>ID number,  Longitude, latitude, </a:t>
            </a:r>
          </a:p>
          <a:p>
            <a:pPr marL="457200" lvl="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dirty="0">
                <a:solidFill>
                  <a:schemeClr val="dk1"/>
                </a:solidFill>
                <a:latin typeface="Muli"/>
              </a:rPr>
              <a:t>City, county, number of students enrolled,</a:t>
            </a:r>
          </a:p>
          <a:p>
            <a:pPr marL="457200" lvl="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different ethnic backgrounds</a:t>
            </a:r>
          </a:p>
          <a:p>
            <a:pPr marL="457200" lvl="0" indent="-381000">
              <a:spcBef>
                <a:spcPts val="600"/>
              </a:spcBef>
              <a:buClr>
                <a:srgbClr val="D9D9D9"/>
              </a:buClr>
              <a:buSzPts val="2400"/>
              <a:buFont typeface="Muli"/>
              <a:buChar char="▪"/>
            </a:pPr>
            <a:r>
              <a:rPr lang="en-US" dirty="0">
                <a:solidFill>
                  <a:schemeClr val="dk1"/>
                </a:solidFill>
                <a:latin typeface="Muli"/>
              </a:rPr>
              <a:t>Percentage of low-income students who have the right to receive reduced priced meal</a:t>
            </a:r>
            <a:endParaRPr dirty="0">
              <a:solidFill>
                <a:schemeClr val="dk1"/>
              </a:solidFill>
              <a:latin typeface="Muli"/>
              <a:sym typeface="Muli"/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9090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Wrangling</a:t>
            </a:r>
            <a:endParaRPr sz="2800"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549237-43A6-DF4D-A451-3C79A788520E}"/>
              </a:ext>
            </a:extLst>
          </p:cNvPr>
          <p:cNvSpPr txBox="1"/>
          <p:nvPr/>
        </p:nvSpPr>
        <p:spPr>
          <a:xfrm>
            <a:off x="2550160" y="1097280"/>
            <a:ext cx="3177473" cy="338554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wrap="none" rtlCol="0">
            <a:spAutoFit/>
          </a:bodyPr>
          <a:lstStyle/>
          <a:p>
            <a:pPr marL="76200">
              <a:spcBef>
                <a:spcPts val="600"/>
              </a:spcBef>
              <a:buClr>
                <a:srgbClr val="D9D9D9"/>
              </a:buClr>
              <a:buSzPts val="2400"/>
            </a:pPr>
            <a:r>
              <a:rPr lang="en-US" sz="1600" b="1" dirty="0">
                <a:solidFill>
                  <a:schemeClr val="tx1"/>
                </a:solidFill>
                <a:latin typeface="Muli"/>
                <a:sym typeface="Muli"/>
              </a:rPr>
              <a:t>Data Acquisition and Merging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1837A9-4D5F-3441-B90F-AA8B35C29D24}"/>
              </a:ext>
            </a:extLst>
          </p:cNvPr>
          <p:cNvSpPr txBox="1"/>
          <p:nvPr/>
        </p:nvSpPr>
        <p:spPr>
          <a:xfrm>
            <a:off x="609599" y="1551111"/>
            <a:ext cx="37451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  <a:latin typeface="Muli"/>
              </a:rPr>
              <a:t>ACT Data Specifics</a:t>
            </a:r>
          </a:p>
          <a:p>
            <a:endParaRPr lang="en-US" u="sng" dirty="0"/>
          </a:p>
          <a:p>
            <a:r>
              <a:rPr lang="en-US" dirty="0">
                <a:solidFill>
                  <a:schemeClr val="dk1"/>
                </a:solidFill>
                <a:latin typeface="Muli"/>
              </a:rPr>
              <a:t>Cleaned extra white spaces from column names and text</a:t>
            </a:r>
          </a:p>
          <a:p>
            <a:r>
              <a:rPr lang="en-US" dirty="0">
                <a:solidFill>
                  <a:schemeClr val="dk1"/>
                </a:solidFill>
                <a:latin typeface="Muli"/>
              </a:rPr>
              <a:t>Removed rows with many missing values</a:t>
            </a:r>
          </a:p>
          <a:p>
            <a:r>
              <a:rPr lang="en-US" dirty="0">
                <a:solidFill>
                  <a:schemeClr val="dk1"/>
                </a:solidFill>
                <a:latin typeface="Muli"/>
              </a:rPr>
              <a:t>Concatenated files from 2014 to 2018 into one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590647-C92E-034E-BD8C-66874425BB1A}"/>
              </a:ext>
            </a:extLst>
          </p:cNvPr>
          <p:cNvSpPr txBox="1"/>
          <p:nvPr/>
        </p:nvSpPr>
        <p:spPr>
          <a:xfrm>
            <a:off x="5190359" y="1564363"/>
            <a:ext cx="33440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rgbClr val="C00000"/>
                </a:solidFill>
                <a:latin typeface="Muli"/>
              </a:rPr>
              <a:t>Census Data Specifics</a:t>
            </a:r>
          </a:p>
          <a:p>
            <a:endParaRPr lang="en-US" dirty="0">
              <a:solidFill>
                <a:schemeClr val="dk1"/>
              </a:solidFill>
              <a:latin typeface="Muli"/>
            </a:endParaRPr>
          </a:p>
          <a:p>
            <a:r>
              <a:rPr lang="en-US" dirty="0">
                <a:solidFill>
                  <a:schemeClr val="dk1"/>
                </a:solidFill>
                <a:latin typeface="Muli"/>
              </a:rPr>
              <a:t>Removed the  school names causing duplicates</a:t>
            </a:r>
          </a:p>
          <a:p>
            <a:r>
              <a:rPr lang="en-US" dirty="0">
                <a:solidFill>
                  <a:schemeClr val="dk1"/>
                </a:solidFill>
                <a:latin typeface="Muli"/>
              </a:rPr>
              <a:t>Acquired two API calls </a:t>
            </a:r>
          </a:p>
          <a:p>
            <a:r>
              <a:rPr lang="en-US" dirty="0">
                <a:solidFill>
                  <a:schemeClr val="dk1"/>
                </a:solidFill>
                <a:latin typeface="Muli"/>
              </a:rPr>
              <a:t>Concatenated two files into one</a:t>
            </a: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057AE450-90A9-B14D-BFF4-08D5E8C74161}"/>
              </a:ext>
            </a:extLst>
          </p:cNvPr>
          <p:cNvCxnSpPr>
            <a:cxnSpLocks/>
          </p:cNvCxnSpPr>
          <p:nvPr/>
        </p:nvCxnSpPr>
        <p:spPr>
          <a:xfrm>
            <a:off x="740925" y="3161412"/>
            <a:ext cx="1809235" cy="751021"/>
          </a:xfrm>
          <a:prstGeom prst="bentConnector3">
            <a:avLst>
              <a:gd name="adj1" fmla="val 50000"/>
            </a:avLst>
          </a:prstGeom>
          <a:ln w="920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421A448-EAFF-1D4C-A66D-1131412A66D8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49538" y="3161412"/>
            <a:ext cx="1585390" cy="751021"/>
          </a:xfrm>
          <a:prstGeom prst="bentConnector3">
            <a:avLst>
              <a:gd name="adj1" fmla="val 50000"/>
            </a:avLst>
          </a:prstGeom>
          <a:ln w="920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DC4173-4FD2-8540-81F0-CB6365AE2417}"/>
              </a:ext>
            </a:extLst>
          </p:cNvPr>
          <p:cNvSpPr txBox="1"/>
          <p:nvPr/>
        </p:nvSpPr>
        <p:spPr>
          <a:xfrm>
            <a:off x="2667160" y="3308806"/>
            <a:ext cx="3965377" cy="95410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dk1"/>
                </a:solidFill>
                <a:latin typeface="Muli"/>
              </a:rPr>
              <a:t>Used fuzzy wuzzy library to match school names</a:t>
            </a:r>
          </a:p>
          <a:p>
            <a:r>
              <a:rPr lang="en-US" dirty="0">
                <a:solidFill>
                  <a:schemeClr val="dk1"/>
                </a:solidFill>
                <a:latin typeface="Muli"/>
              </a:rPr>
              <a:t>Merged two data sets on school and county name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ctrTitle"/>
          </p:nvPr>
        </p:nvSpPr>
        <p:spPr>
          <a:xfrm>
            <a:off x="685800" y="2881074"/>
            <a:ext cx="7908000" cy="1361141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sz="3600" dirty="0"/>
              <a:t>Exploratory and Statistical Data Analysis</a:t>
            </a:r>
            <a:endParaRPr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01200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2800" dirty="0"/>
              <a:t>What is the distribution of the ACT scores?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81B6E6-E29C-F044-B155-8E14401D52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5" y="1090930"/>
            <a:ext cx="5016500" cy="292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water, sitting, large, table&#10;&#10;Description automatically generated">
            <a:extLst>
              <a:ext uri="{FF2B5EF4-FFF2-40B4-BE49-F238E27FC236}">
                <a16:creationId xmlns:a16="http://schemas.microsoft.com/office/drawing/2014/main" id="{BE1ECABB-EF99-8C4F-A8CF-CE71E6C1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22" y="1369728"/>
            <a:ext cx="3099035" cy="1713460"/>
          </a:xfrm>
          <a:prstGeom prst="rect">
            <a:avLst/>
          </a:prstGeom>
          <a:solidFill>
            <a:schemeClr val="accent1"/>
          </a:solidFill>
          <a:ln w="63500">
            <a:gradFill>
              <a:gsLst>
                <a:gs pos="24000">
                  <a:srgbClr val="CBDDDF"/>
                </a:gs>
                <a:gs pos="0">
                  <a:schemeClr val="accent1">
                    <a:lumMod val="5000"/>
                    <a:lumOff val="95000"/>
                  </a:schemeClr>
                </a:gs>
                <a:gs pos="51000">
                  <a:schemeClr val="accent1">
                    <a:lumMod val="45000"/>
                    <a:lumOff val="55000"/>
                  </a:schemeClr>
                </a:gs>
                <a:gs pos="73000">
                  <a:schemeClr val="accent1">
                    <a:lumMod val="94000"/>
                    <a:lumOff val="6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</a:gra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BD0D3-7332-F448-88A4-C25FDC7E85F5}"/>
              </a:ext>
            </a:extLst>
          </p:cNvPr>
          <p:cNvSpPr txBox="1"/>
          <p:nvPr/>
        </p:nvSpPr>
        <p:spPr>
          <a:xfrm>
            <a:off x="5604178" y="3361986"/>
            <a:ext cx="3031097" cy="646331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Muli"/>
              </a:rPr>
              <a:t>Scores are normally distributed, coincides with theoretical cumulative distribution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2FAA42-A54B-394F-95ED-DAD72FEAEB51}"/>
              </a:ext>
            </a:extLst>
          </p:cNvPr>
          <p:cNvSpPr txBox="1"/>
          <p:nvPr/>
        </p:nvSpPr>
        <p:spPr>
          <a:xfrm>
            <a:off x="1262454" y="4185530"/>
            <a:ext cx="4262771" cy="461665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Muli"/>
              </a:rPr>
              <a:t>Corresponding values for the 2.5, 25, 50, 75, 97.5 percentiles are: 15.25 18.75 21.25 23.75 28. </a:t>
            </a:r>
          </a:p>
        </p:txBody>
      </p:sp>
    </p:spTree>
    <p:extLst>
      <p:ext uri="{BB962C8B-B14F-4D97-AF65-F5344CB8AC3E}">
        <p14:creationId xmlns:p14="http://schemas.microsoft.com/office/powerpoint/2010/main" val="1037681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85424" y="358388"/>
            <a:ext cx="8858575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dirty="0"/>
              <a:t>On which subjects are the schools performing better? </a:t>
            </a:r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1BD0D3-7332-F448-88A4-C25FDC7E85F5}"/>
              </a:ext>
            </a:extLst>
          </p:cNvPr>
          <p:cNvSpPr txBox="1"/>
          <p:nvPr/>
        </p:nvSpPr>
        <p:spPr>
          <a:xfrm>
            <a:off x="4736181" y="4138781"/>
            <a:ext cx="39724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Muli"/>
              </a:rPr>
              <a:t>About 60% of the schools received about 22 or less in English, and about 40% of the schools received 22.0 or more in Science. 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FF6A921F-BBA4-7B4B-BF91-12A521689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871" y="1031220"/>
            <a:ext cx="5573381" cy="30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45FA7-1DC7-B94F-B342-95791F412525}"/>
              </a:ext>
            </a:extLst>
          </p:cNvPr>
          <p:cNvSpPr txBox="1"/>
          <p:nvPr/>
        </p:nvSpPr>
        <p:spPr>
          <a:xfrm>
            <a:off x="593235" y="3002259"/>
            <a:ext cx="2764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Muli"/>
              </a:rPr>
              <a:t>The schools in the low score range (≤18) perform better in English.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B2E0D-39FC-F14E-B62E-CB88A690796A}"/>
              </a:ext>
            </a:extLst>
          </p:cNvPr>
          <p:cNvSpPr txBox="1"/>
          <p:nvPr/>
        </p:nvSpPr>
        <p:spPr>
          <a:xfrm>
            <a:off x="1453127" y="3936645"/>
            <a:ext cx="3031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Muli"/>
              </a:rPr>
              <a:t>The schools in the middle score range (18-25) perform better on the Math and Science sections, worse in English.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5FDF7-0B9C-604B-B36D-E1C4ABDFDCC1}"/>
              </a:ext>
            </a:extLst>
          </p:cNvPr>
          <p:cNvSpPr txBox="1"/>
          <p:nvPr/>
        </p:nvSpPr>
        <p:spPr>
          <a:xfrm>
            <a:off x="6329680" y="2169899"/>
            <a:ext cx="2378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111111"/>
                </a:solidFill>
                <a:latin typeface="Muli"/>
              </a:rPr>
              <a:t>The schools in the high score range (&gt;=25) perform worse on the Science section.</a:t>
            </a:r>
          </a:p>
        </p:txBody>
      </p:sp>
      <p:pic>
        <p:nvPicPr>
          <p:cNvPr id="13" name="Picture 12" descr="A picture containing clock&#10;&#10;Description automatically generated">
            <a:extLst>
              <a:ext uri="{FF2B5EF4-FFF2-40B4-BE49-F238E27FC236}">
                <a16:creationId xmlns:a16="http://schemas.microsoft.com/office/drawing/2014/main" id="{19626270-072B-6A4F-9221-6E094E40E7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235" y="1258582"/>
            <a:ext cx="2789557" cy="1520078"/>
          </a:xfrm>
          <a:prstGeom prst="rect">
            <a:avLst/>
          </a:prstGeom>
          <a:solidFill>
            <a:schemeClr val="accent1"/>
          </a:solidFill>
          <a:ln w="63500">
            <a:gradFill>
              <a:gsLst>
                <a:gs pos="99000">
                  <a:schemeClr val="accent1">
                    <a:lumMod val="88000"/>
                    <a:lumOff val="12000"/>
                  </a:schemeClr>
                </a:gs>
                <a:gs pos="47000">
                  <a:schemeClr val="accent1">
                    <a:lumMod val="45000"/>
                    <a:lumOff val="55000"/>
                  </a:schemeClr>
                </a:gs>
                <a:gs pos="66000">
                  <a:schemeClr val="accent1">
                    <a:lumMod val="45000"/>
                    <a:lumOff val="55000"/>
                  </a:schemeClr>
                </a:gs>
                <a:gs pos="1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</p:spTree>
    <p:extLst>
      <p:ext uri="{BB962C8B-B14F-4D97-AF65-F5344CB8AC3E}">
        <p14:creationId xmlns:p14="http://schemas.microsoft.com/office/powerpoint/2010/main" val="1426722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title"/>
          </p:nvPr>
        </p:nvSpPr>
        <p:spPr>
          <a:xfrm>
            <a:off x="285425" y="358388"/>
            <a:ext cx="8453842" cy="525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sz="2000" dirty="0"/>
              <a:t>Which schools received the highest and lowest ACT scores?</a:t>
            </a:r>
            <a:endParaRPr sz="2000" dirty="0"/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508725" y="4262913"/>
            <a:ext cx="464400" cy="3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24EFCF-F2EF-BA44-B1E0-DA493D65A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31" y="1221935"/>
            <a:ext cx="4718883" cy="157007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670A77-9725-284A-97E8-6C7F3FE49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391" y="2929839"/>
            <a:ext cx="4718883" cy="157634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D6B69FE-87AF-A14E-B4B6-B9D55F55EF83}"/>
              </a:ext>
            </a:extLst>
          </p:cNvPr>
          <p:cNvSpPr/>
          <p:nvPr/>
        </p:nvSpPr>
        <p:spPr>
          <a:xfrm>
            <a:off x="5538718" y="1344340"/>
            <a:ext cx="2965995" cy="646331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</a:rPr>
              <a:t>These are the schools which received 28.0 or higher which is the top 2.5% of the overall average Act scores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F7999A-F1E6-6340-896A-872DE5B33131}"/>
              </a:ext>
            </a:extLst>
          </p:cNvPr>
          <p:cNvSpPr/>
          <p:nvPr/>
        </p:nvSpPr>
        <p:spPr>
          <a:xfrm>
            <a:off x="508000" y="3275234"/>
            <a:ext cx="3177269" cy="646331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r>
              <a:rPr lang="en-US" sz="1200" dirty="0">
                <a:latin typeface="Helvetica Neue" panose="02000503000000020004" pitchFamily="2" charset="0"/>
              </a:rPr>
              <a:t>These are the schools which received 15.25 or lower which is 2.5% of the average scores</a:t>
            </a:r>
          </a:p>
        </p:txBody>
      </p:sp>
      <p:sp>
        <p:nvSpPr>
          <p:cNvPr id="11" name="Bent Arrow 10">
            <a:extLst>
              <a:ext uri="{FF2B5EF4-FFF2-40B4-BE49-F238E27FC236}">
                <a16:creationId xmlns:a16="http://schemas.microsoft.com/office/drawing/2014/main" id="{1BA1CF97-778A-8941-8D51-64E42AC33237}"/>
              </a:ext>
            </a:extLst>
          </p:cNvPr>
          <p:cNvSpPr/>
          <p:nvPr/>
        </p:nvSpPr>
        <p:spPr>
          <a:xfrm flipV="1">
            <a:off x="2870969" y="4023356"/>
            <a:ext cx="779490" cy="462506"/>
          </a:xfrm>
          <a:prstGeom prst="bentArrow">
            <a:avLst>
              <a:gd name="adj1" fmla="val 25000"/>
              <a:gd name="adj2" fmla="val 21372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B0743-BBF5-FB46-A745-DBDECB9CD2D5}"/>
              </a:ext>
            </a:extLst>
          </p:cNvPr>
          <p:cNvSpPr txBox="1"/>
          <p:nvPr/>
        </p:nvSpPr>
        <p:spPr>
          <a:xfrm>
            <a:off x="6205928" y="2353456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77CAF8A7-9980-B345-A359-DF593054C6FE}"/>
              </a:ext>
            </a:extLst>
          </p:cNvPr>
          <p:cNvSpPr/>
          <p:nvPr/>
        </p:nvSpPr>
        <p:spPr>
          <a:xfrm flipH="1" flipV="1">
            <a:off x="5552218" y="2084850"/>
            <a:ext cx="715595" cy="486899"/>
          </a:xfrm>
          <a:prstGeom prst="bentArrow">
            <a:avLst>
              <a:gd name="adj1" fmla="val 25000"/>
              <a:gd name="adj2" fmla="val 19752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344467"/>
      </p:ext>
    </p:extLst>
  </p:cSld>
  <p:clrMapOvr>
    <a:masterClrMapping/>
  </p:clrMapOvr>
</p:sld>
</file>

<file path=ppt/theme/theme1.xml><?xml version="1.0" encoding="utf-8"?>
<a:theme xmlns:a="http://schemas.openxmlformats.org/drawingml/2006/main" name="Base template">
  <a:themeElements>
    <a:clrScheme name="Custom 347">
      <a:dk1>
        <a:srgbClr val="111111"/>
      </a:dk1>
      <a:lt1>
        <a:srgbClr val="FFFFFF"/>
      </a:lt1>
      <a:dk2>
        <a:srgbClr val="666666"/>
      </a:dk2>
      <a:lt2>
        <a:srgbClr val="EFEFEF"/>
      </a:lt2>
      <a:accent1>
        <a:srgbClr val="6B9FA4"/>
      </a:accent1>
      <a:accent2>
        <a:srgbClr val="B1D9DD"/>
      </a:accent2>
      <a:accent3>
        <a:srgbClr val="EBE399"/>
      </a:accent3>
      <a:accent4>
        <a:srgbClr val="FAF8E8"/>
      </a:accent4>
      <a:accent5>
        <a:srgbClr val="742E46"/>
      </a:accent5>
      <a:accent6>
        <a:srgbClr val="B98094"/>
      </a:accent6>
      <a:hlink>
        <a:srgbClr val="111111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1014</Words>
  <Application>Microsoft Macintosh PowerPoint</Application>
  <PresentationFormat>On-screen Show (16:9)</PresentationFormat>
  <Paragraphs>228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Muli</vt:lpstr>
      <vt:lpstr>Arial</vt:lpstr>
      <vt:lpstr>Helvetica Neue</vt:lpstr>
      <vt:lpstr>Montserrat</vt:lpstr>
      <vt:lpstr>Base template</vt:lpstr>
      <vt:lpstr>PowerPoint Presentation</vt:lpstr>
      <vt:lpstr>Contents</vt:lpstr>
      <vt:lpstr>ACT Test</vt:lpstr>
      <vt:lpstr>Dataset</vt:lpstr>
      <vt:lpstr>Data Wrangling</vt:lpstr>
      <vt:lpstr>Exploratory and Statistical Data Analysis</vt:lpstr>
      <vt:lpstr>What is the distribution of the ACT scores?</vt:lpstr>
      <vt:lpstr>On which subjects are the schools performing better? </vt:lpstr>
      <vt:lpstr>Which schools received the highest and lowest ACT scores?</vt:lpstr>
      <vt:lpstr>Which counties have the highest and lowest performing schools?</vt:lpstr>
      <vt:lpstr>Which counties have the highest and lowest performing schools?</vt:lpstr>
      <vt:lpstr>Is there an increase of the success level of schools with time?</vt:lpstr>
      <vt:lpstr>What kind of factors influence success levels? </vt:lpstr>
      <vt:lpstr>% of Asian Students</vt:lpstr>
      <vt:lpstr>% of Black, Non-Hispanic Students</vt:lpstr>
      <vt:lpstr>% of Hispanic Students</vt:lpstr>
      <vt:lpstr>% of White, Non-Hispanic Students</vt:lpstr>
      <vt:lpstr>% of Multiracial Students</vt:lpstr>
      <vt:lpstr>% of Native American or Native Alaskan Students</vt:lpstr>
      <vt:lpstr>% of Native Hawaiian or Pacific Islander Students</vt:lpstr>
      <vt:lpstr>% of Low-Income Students</vt:lpstr>
      <vt:lpstr>Are the ratings related to school success?</vt:lpstr>
      <vt:lpstr>PowerPoint Presentation</vt:lpstr>
      <vt:lpstr>Machine Learning Analysis</vt:lpstr>
      <vt:lpstr>Unsupervised Learning</vt:lpstr>
      <vt:lpstr>Visualization of clustered data</vt:lpstr>
      <vt:lpstr>Visualization of clustered data</vt:lpstr>
      <vt:lpstr>Supervised Learning</vt:lpstr>
      <vt:lpstr>Supervised Learning - Data Preparation</vt:lpstr>
      <vt:lpstr>Supervised Learning</vt:lpstr>
      <vt:lpstr>Supervised Learning</vt:lpstr>
      <vt:lpstr>Supervised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43</cp:revision>
  <dcterms:modified xsi:type="dcterms:W3CDTF">2020-02-02T22:33:34Z</dcterms:modified>
</cp:coreProperties>
</file>